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58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127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931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565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430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1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918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254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223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684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12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207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329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988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60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494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80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70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05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94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23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995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070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003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25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-743172" y="1050399"/>
            <a:ext cx="7564751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2400" b="1" dirty="0" smtClean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Vicente Natalino</a:t>
            </a:r>
            <a:endParaRPr lang="pt-BR" sz="24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14511" y="1556102"/>
            <a:ext cx="5528016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Advogado OAB/MG 125.283 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– Especialista, Professor, </a:t>
            </a:r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Consultor e Mentor, Pós Graduado em Licitações Públicas, Contratos Administrativos e Governança - Programas de Integridade 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</a:p>
          <a:p>
            <a:pPr lvl="0" algn="ctr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2000" i="1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Compliance</a:t>
            </a:r>
            <a:r>
              <a:rPr lang="pt-BR" sz="20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lvl="0" algn="ctr"/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endParaRPr lang="pt-BR" sz="2000" dirty="0" smtClean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ctr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Siga: @</a:t>
            </a:r>
            <a:r>
              <a:rPr lang="pt-BR" sz="20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licitecomintegridade</a:t>
            </a:r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/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@</a:t>
            </a:r>
            <a:r>
              <a:rPr lang="pt-BR" sz="200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unyflex</a:t>
            </a:r>
            <a:r>
              <a:rPr lang="pt-BR" sz="20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pt-BR" sz="20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11" y="1652631"/>
            <a:ext cx="4651187" cy="349086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835" y="4110445"/>
            <a:ext cx="286318" cy="2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8238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55372" y="296562"/>
            <a:ext cx="8781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b="1" dirty="0">
              <a:latin typeface="Garamond" panose="02020404030301010803" pitchFamily="18" charset="0"/>
            </a:endParaRPr>
          </a:p>
          <a:p>
            <a:pPr lvl="0"/>
            <a:r>
              <a:rPr lang="pt-BR" b="1" dirty="0">
                <a:latin typeface="Garamond" panose="02020404030301010803" pitchFamily="18" charset="0"/>
              </a:rPr>
              <a:t/>
            </a:r>
            <a:br>
              <a:rPr lang="pt-BR" b="1" dirty="0">
                <a:latin typeface="Garamond" panose="02020404030301010803" pitchFamily="18" charset="0"/>
              </a:rPr>
            </a:br>
            <a:endParaRPr lang="pt-BR" sz="1600" b="1" dirty="0"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5761" y="407324"/>
            <a:ext cx="6469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Garamond" panose="02020404030301010803" pitchFamily="18" charset="0"/>
              </a:rPr>
              <a:t> 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8279" y="407324"/>
            <a:ext cx="87380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 smtClean="0">
                <a:latin typeface="Garamond" panose="02020404030301010803" pitchFamily="18" charset="0"/>
              </a:rPr>
              <a:t>ESTUDO TÉCNICO PRELIMINAR- ETP</a:t>
            </a:r>
          </a:p>
          <a:p>
            <a:pPr algn="just"/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Lei 14.133/21 - Art</a:t>
            </a:r>
            <a:r>
              <a:rPr lang="pt-BR" b="1" dirty="0">
                <a:latin typeface="Garamond" panose="02020404030301010803" pitchFamily="18" charset="0"/>
              </a:rPr>
              <a:t>. </a:t>
            </a:r>
            <a:r>
              <a:rPr lang="pt-BR" b="1" dirty="0" smtClean="0">
                <a:latin typeface="Garamond" panose="02020404030301010803" pitchFamily="18" charset="0"/>
              </a:rPr>
              <a:t>6º - XX</a:t>
            </a:r>
            <a:r>
              <a:rPr lang="pt-BR" dirty="0" smtClean="0">
                <a:latin typeface="Garamond" panose="02020404030301010803" pitchFamily="18" charset="0"/>
              </a:rPr>
              <a:t> – Documento </a:t>
            </a:r>
            <a:r>
              <a:rPr lang="pt-BR" dirty="0">
                <a:latin typeface="Garamond" panose="02020404030301010803" pitchFamily="18" charset="0"/>
              </a:rPr>
              <a:t>constitutivo da primeira etapa do planejamento </a:t>
            </a:r>
            <a:r>
              <a:rPr lang="pt-BR" dirty="0" smtClean="0">
                <a:latin typeface="Garamond" panose="02020404030301010803" pitchFamily="18" charset="0"/>
              </a:rPr>
              <a:t>de uma </a:t>
            </a:r>
            <a:r>
              <a:rPr lang="pt-BR" dirty="0">
                <a:latin typeface="Garamond" panose="02020404030301010803" pitchFamily="18" charset="0"/>
              </a:rPr>
              <a:t>contratação que </a:t>
            </a:r>
            <a:r>
              <a:rPr lang="pt-BR" b="1" u="sng" dirty="0">
                <a:latin typeface="Garamond" panose="02020404030301010803" pitchFamily="18" charset="0"/>
              </a:rPr>
              <a:t>caracteriza o interesse público envolvido </a:t>
            </a:r>
            <a:r>
              <a:rPr lang="pt-BR" dirty="0">
                <a:latin typeface="Garamond" panose="02020404030301010803" pitchFamily="18" charset="0"/>
              </a:rPr>
              <a:t>e a sua melhor solução e </a:t>
            </a:r>
            <a:r>
              <a:rPr lang="pt-BR" b="1" u="sng" dirty="0">
                <a:latin typeface="Garamond" panose="02020404030301010803" pitchFamily="18" charset="0"/>
              </a:rPr>
              <a:t>dá </a:t>
            </a:r>
            <a:r>
              <a:rPr lang="pt-BR" b="1" u="sng" dirty="0" smtClean="0">
                <a:latin typeface="Garamond" panose="02020404030301010803" pitchFamily="18" charset="0"/>
              </a:rPr>
              <a:t>base </a:t>
            </a:r>
            <a:r>
              <a:rPr lang="pt-BR" dirty="0" smtClean="0">
                <a:latin typeface="Garamond" panose="02020404030301010803" pitchFamily="18" charset="0"/>
              </a:rPr>
              <a:t>ao </a:t>
            </a:r>
            <a:r>
              <a:rPr lang="pt-BR" dirty="0">
                <a:latin typeface="Garamond" panose="02020404030301010803" pitchFamily="18" charset="0"/>
              </a:rPr>
              <a:t>anteprojeto, ao termo de referência ou ao projeto básico a serem elaborados caso se </a:t>
            </a:r>
            <a:r>
              <a:rPr lang="pt-BR" dirty="0" smtClean="0">
                <a:latin typeface="Garamond" panose="02020404030301010803" pitchFamily="18" charset="0"/>
              </a:rPr>
              <a:t>conclua pela </a:t>
            </a:r>
            <a:r>
              <a:rPr lang="pt-BR" b="1" u="sng" dirty="0">
                <a:latin typeface="Garamond" panose="02020404030301010803" pitchFamily="18" charset="0"/>
              </a:rPr>
              <a:t>viabilidade da </a:t>
            </a:r>
            <a:r>
              <a:rPr lang="pt-BR" b="1" u="sng" dirty="0" smtClean="0">
                <a:latin typeface="Garamond" panose="02020404030301010803" pitchFamily="18" charset="0"/>
              </a:rPr>
              <a:t>contratação</a:t>
            </a:r>
            <a:r>
              <a:rPr lang="pt-BR" dirty="0">
                <a:latin typeface="Garamond" panose="02020404030301010803" pitchFamily="18" charset="0"/>
              </a:rPr>
              <a:t>.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/>
            <a:endParaRPr lang="pt-BR" dirty="0" smtClean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Importância </a:t>
            </a:r>
            <a:r>
              <a:rPr lang="pt-BR" b="1" dirty="0">
                <a:latin typeface="Garamond" panose="02020404030301010803" pitchFamily="18" charset="0"/>
              </a:rPr>
              <a:t>do ETP</a:t>
            </a:r>
            <a:r>
              <a:rPr lang="pt-BR" b="1" dirty="0" smtClean="0">
                <a:latin typeface="Garamond" panose="02020404030301010803" pitchFamily="18" charset="0"/>
              </a:rPr>
              <a:t>:</a:t>
            </a:r>
          </a:p>
          <a:p>
            <a:pPr algn="just"/>
            <a:endParaRPr lang="pt-BR" b="1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Garamond" panose="02020404030301010803" pitchFamily="18" charset="0"/>
              </a:rPr>
              <a:t>Identifica </a:t>
            </a:r>
            <a:r>
              <a:rPr lang="pt-BR" dirty="0">
                <a:latin typeface="Garamond" panose="02020404030301010803" pitchFamily="18" charset="0"/>
              </a:rPr>
              <a:t>a necessidade real da contratação, </a:t>
            </a:r>
            <a:r>
              <a:rPr lang="pt-BR" b="1" u="sng" dirty="0">
                <a:latin typeface="Garamond" panose="02020404030301010803" pitchFamily="18" charset="0"/>
              </a:rPr>
              <a:t>evitando desperdícios de recursos </a:t>
            </a:r>
            <a:r>
              <a:rPr lang="pt-BR" b="1" u="sng" dirty="0" smtClean="0">
                <a:latin typeface="Garamond" panose="02020404030301010803" pitchFamily="18" charset="0"/>
              </a:rPr>
              <a:t>públicos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Garamond" panose="02020404030301010803" pitchFamily="18" charset="0"/>
              </a:rPr>
              <a:t>Analisa </a:t>
            </a:r>
            <a:r>
              <a:rPr lang="pt-BR" dirty="0">
                <a:latin typeface="Garamond" panose="02020404030301010803" pitchFamily="18" charset="0"/>
              </a:rPr>
              <a:t>se a contratação proposta </a:t>
            </a:r>
            <a:r>
              <a:rPr lang="pt-BR" b="1" u="sng" dirty="0">
                <a:latin typeface="Garamond" panose="02020404030301010803" pitchFamily="18" charset="0"/>
              </a:rPr>
              <a:t>é tecnicamente viável e se atende às necessidades da </a:t>
            </a:r>
            <a:r>
              <a:rPr lang="pt-BR" b="1" u="sng" dirty="0" smtClean="0">
                <a:latin typeface="Garamond" panose="02020404030301010803" pitchFamily="18" charset="0"/>
              </a:rPr>
              <a:t>administração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Garamond" panose="02020404030301010803" pitchFamily="18" charset="0"/>
              </a:rPr>
              <a:t>Apresenta </a:t>
            </a:r>
            <a:r>
              <a:rPr lang="pt-BR" dirty="0">
                <a:latin typeface="Garamond" panose="02020404030301010803" pitchFamily="18" charset="0"/>
              </a:rPr>
              <a:t>a </a:t>
            </a:r>
            <a:r>
              <a:rPr lang="pt-BR" b="1" u="sng" dirty="0">
                <a:latin typeface="Garamond" panose="02020404030301010803" pitchFamily="18" charset="0"/>
              </a:rPr>
              <a:t>base</a:t>
            </a:r>
            <a:r>
              <a:rPr lang="pt-BR" dirty="0">
                <a:latin typeface="Garamond" panose="02020404030301010803" pitchFamily="18" charset="0"/>
              </a:rPr>
              <a:t> para a elaboração do Termo de Referência (para serviços) ou do Projeto Básico (para obras), que definem os detalhes da </a:t>
            </a:r>
            <a:r>
              <a:rPr lang="pt-BR" dirty="0" smtClean="0">
                <a:latin typeface="Garamond" panose="02020404030301010803" pitchFamily="18" charset="0"/>
              </a:rPr>
              <a:t>contratação.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Garamond" panose="02020404030301010803" pitchFamily="18" charset="0"/>
              </a:rPr>
              <a:t>Evita desperdícios, </a:t>
            </a:r>
            <a:r>
              <a:rPr lang="pt-BR" dirty="0">
                <a:latin typeface="Garamond" panose="02020404030301010803" pitchFamily="18" charset="0"/>
              </a:rPr>
              <a:t>r</a:t>
            </a:r>
            <a:r>
              <a:rPr lang="pt-BR" dirty="0" smtClean="0">
                <a:latin typeface="Garamond" panose="02020404030301010803" pitchFamily="18" charset="0"/>
              </a:rPr>
              <a:t>eduz </a:t>
            </a:r>
            <a:r>
              <a:rPr lang="pt-BR" dirty="0">
                <a:latin typeface="Garamond" panose="02020404030301010803" pitchFamily="18" charset="0"/>
              </a:rPr>
              <a:t>o risco de contratações que não atendem às necessidades ou que resultam em custos </a:t>
            </a:r>
            <a:r>
              <a:rPr lang="pt-BR" dirty="0" smtClean="0">
                <a:latin typeface="Garamond" panose="02020404030301010803" pitchFamily="18" charset="0"/>
              </a:rPr>
              <a:t>excessivos.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Garamond" panose="02020404030301010803" pitchFamily="18" charset="0"/>
              </a:rPr>
              <a:t>Ajusta </a:t>
            </a:r>
            <a:r>
              <a:rPr lang="pt-BR" dirty="0">
                <a:latin typeface="Garamond" panose="02020404030301010803" pitchFamily="18" charset="0"/>
              </a:rPr>
              <a:t>a contratação aos objetivos estratégicos e às políticas da administração. </a:t>
            </a:r>
            <a:endParaRPr lang="pt-BR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Garamond" panose="02020404030301010803" pitchFamily="18" charset="0"/>
              </a:rPr>
              <a:t>O </a:t>
            </a:r>
            <a:r>
              <a:rPr lang="pt-BR" dirty="0">
                <a:latin typeface="Garamond" panose="02020404030301010803" pitchFamily="18" charset="0"/>
              </a:rPr>
              <a:t>ETP é obrigatório para todos os processos licitatórios, conforme estabelecido na Lei 14.133/2021. </a:t>
            </a:r>
            <a:endParaRPr lang="pt-BR" dirty="0" smtClean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Garamond" panose="02020404030301010803" pitchFamily="18" charset="0"/>
              </a:rPr>
              <a:t>Existem </a:t>
            </a:r>
            <a:r>
              <a:rPr lang="pt-BR" dirty="0">
                <a:latin typeface="Garamond" panose="02020404030301010803" pitchFamily="18" charset="0"/>
              </a:rPr>
              <a:t>exceções à obrigatoriedade do ETP, como em casos de </a:t>
            </a:r>
            <a:r>
              <a:rPr lang="pt-BR" b="1" u="sng" dirty="0">
                <a:latin typeface="Garamond" panose="02020404030301010803" pitchFamily="18" charset="0"/>
              </a:rPr>
              <a:t>prorrogação contratual para objetos de natureza continuada ou em situações de dispensa por licitação frustrada. </a:t>
            </a:r>
          </a:p>
        </p:txBody>
      </p:sp>
    </p:spTree>
    <p:extLst>
      <p:ext uri="{BB962C8B-B14F-4D97-AF65-F5344CB8AC3E}">
        <p14:creationId xmlns:p14="http://schemas.microsoft.com/office/powerpoint/2010/main" val="5170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2" name="Google Shape;62;p14"/>
          <p:cNvSpPr txBox="1"/>
          <p:nvPr/>
        </p:nvSpPr>
        <p:spPr>
          <a:xfrm>
            <a:off x="480129" y="60279"/>
            <a:ext cx="70092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EQUIPE DE PLANEJAMENTO – ETP</a:t>
            </a:r>
            <a:endParaRPr sz="10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" name="Rolagem Vertical 8"/>
          <p:cNvSpPr/>
          <p:nvPr/>
        </p:nvSpPr>
        <p:spPr>
          <a:xfrm>
            <a:off x="-67112" y="1842465"/>
            <a:ext cx="1904301" cy="1504742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50851">
              <a:buClrTx/>
            </a:pPr>
            <a:r>
              <a:rPr lang="pt-BR" sz="1200" b="1" kern="1200" dirty="0" smtClean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EQUIPE DE PLANEJAMENTO - ETP</a:t>
            </a:r>
            <a:endParaRPr lang="pt-BR" sz="1200" b="1" kern="1200" dirty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4948560" y="305747"/>
            <a:ext cx="4052825" cy="98406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É um grupo de servidores que reúne conhecimentos técnicos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e/ou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administrativos, conhecimentos sobre aspectos técnicos e de uso do objeto, licitações e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contratos; 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4948559" y="1530017"/>
            <a:ext cx="4052825" cy="4978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Auxilia a área demandante na elaboração do ETP e do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TR;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Retângulo Arredondado 21"/>
          <p:cNvSpPr/>
          <p:nvPr/>
        </p:nvSpPr>
        <p:spPr>
          <a:xfrm>
            <a:off x="4956789" y="2274846"/>
            <a:ext cx="4052826" cy="7719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O ETP é elaborado conjuntamente por servidores da área técnica e requisitante ou, quando houver, pela equipe de planejamento da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contratação;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Retângulo Arredondado 22"/>
          <p:cNvSpPr/>
          <p:nvPr/>
        </p:nvSpPr>
        <p:spPr>
          <a:xfrm>
            <a:off x="4956790" y="3237357"/>
            <a:ext cx="4052825" cy="7059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Pode ser auxiliado por outros órgãos da administração com expertise relativa ao objeto que se pretende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contratar.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16" name="Conector de Seta Reta 15"/>
          <p:cNvCxnSpPr>
            <a:stCxn id="9" idx="3"/>
            <a:endCxn id="2" idx="1"/>
          </p:cNvCxnSpPr>
          <p:nvPr/>
        </p:nvCxnSpPr>
        <p:spPr>
          <a:xfrm>
            <a:off x="1649096" y="2594836"/>
            <a:ext cx="914077" cy="2395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stCxn id="2" idx="3"/>
            <a:endCxn id="8" idx="1"/>
          </p:cNvCxnSpPr>
          <p:nvPr/>
        </p:nvCxnSpPr>
        <p:spPr>
          <a:xfrm flipV="1">
            <a:off x="3721417" y="797782"/>
            <a:ext cx="1227143" cy="182101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2" idx="3"/>
          </p:cNvCxnSpPr>
          <p:nvPr/>
        </p:nvCxnSpPr>
        <p:spPr>
          <a:xfrm flipV="1">
            <a:off x="3721417" y="1794499"/>
            <a:ext cx="1218913" cy="82429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2" idx="3"/>
          </p:cNvCxnSpPr>
          <p:nvPr/>
        </p:nvCxnSpPr>
        <p:spPr>
          <a:xfrm>
            <a:off x="3721417" y="2618795"/>
            <a:ext cx="1227142" cy="6327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/>
          <p:cNvSpPr/>
          <p:nvPr/>
        </p:nvSpPr>
        <p:spPr>
          <a:xfrm>
            <a:off x="2563173" y="2274846"/>
            <a:ext cx="1158244" cy="6878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Atribuições</a:t>
            </a:r>
            <a:endParaRPr lang="pt-BR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3721416" y="2618794"/>
            <a:ext cx="1218914" cy="89893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5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2" name="Google Shape;62;p14"/>
          <p:cNvSpPr txBox="1"/>
          <p:nvPr/>
        </p:nvSpPr>
        <p:spPr>
          <a:xfrm>
            <a:off x="117446" y="60279"/>
            <a:ext cx="820443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ELABORAÇÃO DO ESTUDO TÉCNICO PRELIMINAR (ETP) (IN 58/2002))</a:t>
            </a:r>
            <a:endParaRPr lang="pt-BR" sz="10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" name="Rolagem Vertical 8"/>
          <p:cNvSpPr/>
          <p:nvPr/>
        </p:nvSpPr>
        <p:spPr>
          <a:xfrm>
            <a:off x="-67112" y="1842465"/>
            <a:ext cx="1715543" cy="1504742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50851">
              <a:buClrTx/>
            </a:pPr>
            <a:r>
              <a:rPr lang="pt-BR" sz="1200" b="1" kern="1200" dirty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ELABORAÇÃO DO ESTUDO TÉCNICO </a:t>
            </a:r>
            <a:r>
              <a:rPr lang="pt-BR" sz="1200" b="1" kern="1200" dirty="0" smtClean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PRELIMINAR (ETP) </a:t>
            </a:r>
            <a:endParaRPr lang="pt-BR" sz="1200" b="1" kern="1200" dirty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994478" y="1587709"/>
            <a:ext cx="6568579" cy="7391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O ETP possibilitará a indicação da solução mais adequada, entre as possíveis, para atender à necessidade da Administração, </a:t>
            </a:r>
            <a:r>
              <a:rPr lang="pt-BR" sz="12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avaliando a viabilidade técnica e econômica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da contratação ou das contratações necessárias para compor a solução </a:t>
            </a:r>
            <a:r>
              <a:rPr lang="pt-BR" sz="1200" b="1" dirty="0">
                <a:solidFill>
                  <a:schemeClr val="tx1"/>
                </a:solidFill>
                <a:latin typeface="Garamond" panose="02020404030301010803" pitchFamily="18" charset="0"/>
              </a:rPr>
              <a:t>(inclusive para os casos de contratação </a:t>
            </a:r>
            <a:r>
              <a:rPr lang="pt-BR" sz="12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direta).</a:t>
            </a:r>
            <a:endParaRPr lang="pt-BR" sz="12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994478" y="551415"/>
            <a:ext cx="6568579" cy="8528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O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planejamento da contratação tem início a partir da </a:t>
            </a:r>
            <a:r>
              <a:rPr lang="pt-BR" sz="12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identificação de uma necessidade ou de um problema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 da Administração, a </a:t>
            </a:r>
            <a:r>
              <a:rPr lang="pt-BR" sz="12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ser evidenciado no estudo técnico preliminar (ETP),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que consiste no planejamento preliminar da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contratação.</a:t>
            </a:r>
            <a:endParaRPr lang="pt-BR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1994478" y="2473434"/>
            <a:ext cx="6568579" cy="7841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Se a contratação for viável, a solução escolhida será especificada (ratificada ou complementada) no termo de referência (TR) ou no projeto básico (PB), que consiste no planejamento definitivo da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contratação,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juntamente com o edital de licitação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  <a:endParaRPr lang="pt-BR" sz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1994478" y="3464244"/>
            <a:ext cx="6568579" cy="4194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O ETP deverá ser elaborado conjuntamente por representantes da </a:t>
            </a:r>
            <a:r>
              <a:rPr lang="pt-BR" sz="12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área técnica e da requisitante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 ou, quando houver, pela </a:t>
            </a:r>
            <a:r>
              <a:rPr lang="pt-BR" sz="1200" b="1" dirty="0">
                <a:solidFill>
                  <a:schemeClr val="tx1"/>
                </a:solidFill>
                <a:latin typeface="Garamond" panose="02020404030301010803" pitchFamily="18" charset="0"/>
              </a:rPr>
              <a:t>equipe de planejamento da </a:t>
            </a:r>
            <a:r>
              <a:rPr lang="pt-BR" sz="12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contratação.</a:t>
            </a:r>
            <a:endParaRPr lang="pt-BR" sz="12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7" name="Conector de Seta Reta 6"/>
          <p:cNvCxnSpPr>
            <a:stCxn id="9" idx="3"/>
          </p:cNvCxnSpPr>
          <p:nvPr/>
        </p:nvCxnSpPr>
        <p:spPr>
          <a:xfrm flipV="1">
            <a:off x="1460338" y="1126671"/>
            <a:ext cx="534140" cy="146816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stCxn id="9" idx="3"/>
          </p:cNvCxnSpPr>
          <p:nvPr/>
        </p:nvCxnSpPr>
        <p:spPr>
          <a:xfrm flipV="1">
            <a:off x="1460338" y="1955672"/>
            <a:ext cx="466433" cy="63916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9" idx="3"/>
          </p:cNvCxnSpPr>
          <p:nvPr/>
        </p:nvCxnSpPr>
        <p:spPr>
          <a:xfrm>
            <a:off x="1460338" y="2594836"/>
            <a:ext cx="534140" cy="23000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9" idx="3"/>
          </p:cNvCxnSpPr>
          <p:nvPr/>
        </p:nvCxnSpPr>
        <p:spPr>
          <a:xfrm>
            <a:off x="1460338" y="2594836"/>
            <a:ext cx="466433" cy="108331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7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2" name="Google Shape;62;p14"/>
          <p:cNvSpPr txBox="1"/>
          <p:nvPr/>
        </p:nvSpPr>
        <p:spPr>
          <a:xfrm>
            <a:off x="117446" y="60279"/>
            <a:ext cx="820443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ELABORAÇÃO DO ESTUDO TÉCNICO PRELIMINAR (ETP) (IN 58/2002))</a:t>
            </a:r>
            <a:endParaRPr lang="pt-BR" sz="10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" name="Rolagem Vertical 8"/>
          <p:cNvSpPr/>
          <p:nvPr/>
        </p:nvSpPr>
        <p:spPr>
          <a:xfrm>
            <a:off x="-67112" y="1842465"/>
            <a:ext cx="1715543" cy="1504742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50851">
              <a:buClrTx/>
            </a:pPr>
            <a:r>
              <a:rPr lang="pt-BR" sz="1200" b="1" kern="1200" dirty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ELABORAÇÃO DO ESTUDO TÉCNICO </a:t>
            </a:r>
            <a:r>
              <a:rPr lang="pt-BR" sz="1200" b="1" kern="1200" dirty="0" smtClean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PRELIMINAR (ETP) </a:t>
            </a:r>
            <a:endParaRPr lang="pt-BR" sz="1200" b="1" kern="1200" dirty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753299" y="528329"/>
            <a:ext cx="7298421" cy="4203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dirty="0">
                <a:solidFill>
                  <a:schemeClr val="tx1"/>
                </a:solidFill>
                <a:latin typeface="Garamond" panose="02020404030301010803" pitchFamily="18" charset="0"/>
              </a:rPr>
              <a:t>art. 18 […] O estudo técnico preliminar a que se refere o inciso I do caput deste artigo </a:t>
            </a:r>
            <a:r>
              <a:rPr lang="pt-BR" sz="11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deverá evidenciar o problema a ser resolvido e a sua melhor solução</a:t>
            </a:r>
            <a:r>
              <a:rPr lang="pt-BR" sz="1100" dirty="0">
                <a:solidFill>
                  <a:schemeClr val="tx1"/>
                </a:solidFill>
                <a:latin typeface="Garamond" panose="02020404030301010803" pitchFamily="18" charset="0"/>
              </a:rPr>
              <a:t>, de modo a </a:t>
            </a:r>
            <a:r>
              <a:rPr lang="pt-BR" sz="11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permitir a avaliação da viabilidade técnica e econômica da contratação</a:t>
            </a:r>
            <a:r>
              <a:rPr lang="pt-BR" sz="1100" dirty="0">
                <a:solidFill>
                  <a:schemeClr val="tx1"/>
                </a:solidFill>
                <a:latin typeface="Garamond" panose="02020404030301010803" pitchFamily="18" charset="0"/>
              </a:rPr>
              <a:t>, e conterá os seguintes elementos:§ 1º […]</a:t>
            </a:r>
            <a:endParaRPr lang="pt-BR" sz="11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endParaRPr lang="pt-BR" sz="11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pt-BR" sz="11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I </a:t>
            </a:r>
            <a:r>
              <a:rPr lang="pt-BR" sz="1100" b="1" dirty="0">
                <a:solidFill>
                  <a:schemeClr val="tx1"/>
                </a:solidFill>
                <a:latin typeface="Garamond" panose="02020404030301010803" pitchFamily="18" charset="0"/>
              </a:rPr>
              <a:t>– descrição da necessidade da contratação, considerado o problema a ser resolvido sob a perspectiva do interesse público</a:t>
            </a:r>
            <a:r>
              <a:rPr lang="pt-BR" sz="11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</a:p>
          <a:p>
            <a:endParaRPr lang="pt-BR" sz="1100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pt-BR" sz="1100" dirty="0">
                <a:solidFill>
                  <a:schemeClr val="tx1"/>
                </a:solidFill>
                <a:latin typeface="Garamond" panose="02020404030301010803" pitchFamily="18" charset="0"/>
              </a:rPr>
              <a:t>II – demonstração da previsão da contratação no plano de contratações anual, sempre que elaborado, de modo a indicar o seu alinhamento com o planejamento da Administração</a:t>
            </a:r>
            <a:r>
              <a:rPr lang="pt-BR" sz="11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</a:p>
          <a:p>
            <a:endParaRPr lang="pt-BR" sz="11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pt-BR" sz="1100" dirty="0">
                <a:solidFill>
                  <a:schemeClr val="tx1"/>
                </a:solidFill>
                <a:latin typeface="Garamond" panose="02020404030301010803" pitchFamily="18" charset="0"/>
              </a:rPr>
              <a:t>III – requisitos da contratação</a:t>
            </a:r>
            <a:r>
              <a:rPr lang="pt-BR" sz="11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</a:p>
          <a:p>
            <a:endParaRPr lang="pt-BR" sz="11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pt-BR" sz="1100" b="1" dirty="0">
                <a:solidFill>
                  <a:schemeClr val="tx1"/>
                </a:solidFill>
                <a:latin typeface="Garamond" panose="02020404030301010803" pitchFamily="18" charset="0"/>
              </a:rPr>
              <a:t>IV – estimativas das quantidades para a contratação, acompanhadas das memórias de cálculo e dos documentos que lhes dão suporte, que considerem interdependências com outras contratações, de modo a possibilitar economia de escala</a:t>
            </a:r>
            <a:r>
              <a:rPr lang="pt-BR" sz="11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</a:p>
          <a:p>
            <a:endParaRPr lang="pt-BR" sz="11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pt-BR" sz="1100" dirty="0">
                <a:solidFill>
                  <a:schemeClr val="tx1"/>
                </a:solidFill>
                <a:latin typeface="Garamond" panose="02020404030301010803" pitchFamily="18" charset="0"/>
              </a:rPr>
              <a:t>V – levantamento de mercado, que consiste na análise das alternativas possíveis, e justificativa técnica e econômica da escolha do tipo de solução a contratar</a:t>
            </a:r>
            <a:r>
              <a:rPr lang="pt-BR" sz="11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</a:p>
          <a:p>
            <a:endParaRPr lang="pt-BR" sz="11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pt-BR" sz="1100" b="1" dirty="0">
                <a:solidFill>
                  <a:schemeClr val="tx1"/>
                </a:solidFill>
                <a:latin typeface="Garamond" panose="02020404030301010803" pitchFamily="18" charset="0"/>
              </a:rPr>
              <a:t>VI – estimativa do valor da contratação, acompanhada dos preços unitários referenciais, das memórias de cálculo e dos documentos que lhe dão suporte, que poderão constar de anexo classificado, se a Administração optar por preservar o seu sigilo até a conclusão da licitação</a:t>
            </a:r>
            <a:r>
              <a:rPr lang="pt-BR" sz="11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  <a:endParaRPr lang="pt-BR" sz="11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>
            <a:off x="1502229" y="2604407"/>
            <a:ext cx="251070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729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2" name="Google Shape;62;p14"/>
          <p:cNvSpPr txBox="1"/>
          <p:nvPr/>
        </p:nvSpPr>
        <p:spPr>
          <a:xfrm>
            <a:off x="117446" y="60279"/>
            <a:ext cx="820443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ELABORAÇÃO DO ESTUDO TÉCNICO PRELIMINAR (ETP) (IN 58/2002))</a:t>
            </a:r>
            <a:endParaRPr lang="pt-BR" sz="10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" name="Rolagem Vertical 8"/>
          <p:cNvSpPr/>
          <p:nvPr/>
        </p:nvSpPr>
        <p:spPr>
          <a:xfrm>
            <a:off x="-67112" y="1842465"/>
            <a:ext cx="1715543" cy="1504742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50851">
              <a:buClrTx/>
            </a:pPr>
            <a:r>
              <a:rPr lang="pt-BR" sz="1200" b="1" kern="1200" dirty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ELABORAÇÃO DO ESTUDO TÉCNICO </a:t>
            </a:r>
            <a:r>
              <a:rPr lang="pt-BR" sz="1200" b="1" kern="1200" dirty="0" smtClean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PRELIMINAR (ETP) </a:t>
            </a:r>
            <a:endParaRPr lang="pt-BR" sz="1200" b="1" kern="1200" dirty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782655" y="440422"/>
            <a:ext cx="7298421" cy="320459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dirty="0">
                <a:solidFill>
                  <a:schemeClr val="tx1"/>
                </a:solidFill>
                <a:latin typeface="Garamond" panose="02020404030301010803" pitchFamily="18" charset="0"/>
              </a:rPr>
              <a:t>VII – descrição da solução como um todo, inclusive das exigências relacionadas à manutenção e à assistência técnica, quando for o caso</a:t>
            </a:r>
            <a:r>
              <a:rPr lang="pt-BR" sz="11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</a:p>
          <a:p>
            <a:endParaRPr lang="pt-BR" sz="11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pt-BR" sz="1100" b="1" dirty="0">
                <a:solidFill>
                  <a:schemeClr val="tx1"/>
                </a:solidFill>
                <a:latin typeface="Garamond" panose="02020404030301010803" pitchFamily="18" charset="0"/>
              </a:rPr>
              <a:t>VIII – justificativas para o parcelamento ou não da contratação</a:t>
            </a:r>
            <a:r>
              <a:rPr lang="pt-BR" sz="11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</a:p>
          <a:p>
            <a:endParaRPr lang="pt-BR" sz="11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pt-BR" sz="1100" dirty="0">
                <a:solidFill>
                  <a:schemeClr val="tx1"/>
                </a:solidFill>
                <a:latin typeface="Garamond" panose="02020404030301010803" pitchFamily="18" charset="0"/>
              </a:rPr>
              <a:t>IX – demonstrativo dos resultados pretendidos em termos de economicidade e de melhor aproveitamento dos recursos humanos, materiais e financeiros disponíveis</a:t>
            </a:r>
            <a:r>
              <a:rPr lang="pt-BR" sz="11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</a:p>
          <a:p>
            <a:endParaRPr lang="pt-BR" sz="11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pt-BR" sz="1100" dirty="0">
                <a:solidFill>
                  <a:schemeClr val="tx1"/>
                </a:solidFill>
                <a:latin typeface="Garamond" panose="02020404030301010803" pitchFamily="18" charset="0"/>
              </a:rPr>
              <a:t>X – providências a serem adotadas pela Administração previamente à celebração do contrato, inclusive quanto à capacitação de servidores ou de empregados para fiscalização e gestão contratual</a:t>
            </a:r>
            <a:r>
              <a:rPr lang="pt-BR" sz="11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</a:p>
          <a:p>
            <a:endParaRPr lang="pt-BR" sz="11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pt-BR" sz="1100" dirty="0">
                <a:solidFill>
                  <a:schemeClr val="tx1"/>
                </a:solidFill>
                <a:latin typeface="Garamond" panose="02020404030301010803" pitchFamily="18" charset="0"/>
              </a:rPr>
              <a:t>XI – contratações correlatas e/ou interdependentes</a:t>
            </a:r>
            <a:r>
              <a:rPr lang="pt-BR" sz="11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</a:p>
          <a:p>
            <a:endParaRPr lang="pt-BR" sz="11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pt-BR" sz="1100" dirty="0">
                <a:solidFill>
                  <a:schemeClr val="tx1"/>
                </a:solidFill>
                <a:latin typeface="Garamond" panose="02020404030301010803" pitchFamily="18" charset="0"/>
              </a:rPr>
              <a:t>XII – descrição de possíveis impactos ambientais e respectivas medidas mitigadoras, incluídos requisitos de baixo consumo de energia e de outros recursos, bem como logística reversa para desfazimento e reciclagem de bens e refugos, quando aplicável</a:t>
            </a:r>
            <a:r>
              <a:rPr lang="pt-BR" sz="11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</a:p>
          <a:p>
            <a:endParaRPr lang="pt-BR" sz="11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pt-BR" sz="1100" b="1" dirty="0">
                <a:solidFill>
                  <a:schemeClr val="tx1"/>
                </a:solidFill>
                <a:latin typeface="Garamond" panose="02020404030301010803" pitchFamily="18" charset="0"/>
              </a:rPr>
              <a:t>XIII – posicionamento conclusivo sobre a adequação da contratação para o atendimento da necessidade a que se destina. </a:t>
            </a:r>
          </a:p>
        </p:txBody>
      </p:sp>
      <p:sp>
        <p:nvSpPr>
          <p:cNvPr id="2" name="Retângulo Arredondado 1"/>
          <p:cNvSpPr/>
          <p:nvPr/>
        </p:nvSpPr>
        <p:spPr>
          <a:xfrm>
            <a:off x="1575708" y="3749879"/>
            <a:ext cx="7316622" cy="11241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dirty="0">
                <a:solidFill>
                  <a:schemeClr val="tx1"/>
                </a:solidFill>
                <a:latin typeface="Garamond" panose="02020404030301010803" pitchFamily="18" charset="0"/>
              </a:rPr>
              <a:t>Importante observar que, apesar de a regra ser a obrigatoriedade, </a:t>
            </a:r>
            <a:r>
              <a:rPr lang="pt-BR" sz="1100" b="1" dirty="0">
                <a:solidFill>
                  <a:schemeClr val="tx1"/>
                </a:solidFill>
                <a:latin typeface="Garamond" panose="02020404030301010803" pitchFamily="18" charset="0"/>
              </a:rPr>
              <a:t>nem sempre o ETP será exigível. </a:t>
            </a:r>
            <a:r>
              <a:rPr lang="pt-BR" sz="1100" dirty="0">
                <a:solidFill>
                  <a:schemeClr val="tx1"/>
                </a:solidFill>
                <a:latin typeface="Garamond" panose="02020404030301010803" pitchFamily="18" charset="0"/>
              </a:rPr>
              <a:t>Para a Administração Pública federal direta, autárquica e fundacional do Poder Executivo, o ETP será dispensado na hipótese prevista no art. 75, inciso III, da Lei 14.133/2021 </a:t>
            </a:r>
            <a:r>
              <a:rPr lang="pt-BR" sz="1100" b="1" dirty="0">
                <a:solidFill>
                  <a:schemeClr val="tx1"/>
                </a:solidFill>
                <a:latin typeface="Garamond" panose="02020404030301010803" pitchFamily="18" charset="0"/>
              </a:rPr>
              <a:t>(dispensa por licitação frustrada), </a:t>
            </a:r>
            <a:r>
              <a:rPr lang="pt-BR" sz="1100" dirty="0">
                <a:solidFill>
                  <a:schemeClr val="tx1"/>
                </a:solidFill>
                <a:latin typeface="Garamond" panose="02020404030301010803" pitchFamily="18" charset="0"/>
              </a:rPr>
              <a:t>e nos casos de prorrogação contratual relativa a objeto de prestação de natureza continuada. Ademais, será </a:t>
            </a:r>
            <a:r>
              <a:rPr lang="pt-BR" sz="11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facultado</a:t>
            </a:r>
            <a:r>
              <a:rPr lang="pt-BR" sz="1100" dirty="0">
                <a:solidFill>
                  <a:schemeClr val="tx1"/>
                </a:solidFill>
                <a:latin typeface="Garamond" panose="02020404030301010803" pitchFamily="18" charset="0"/>
              </a:rPr>
              <a:t> nas hipóteses do art. 75, incisos I, II, VII e VIII da referida Lei (dispensa de licitação por valor, dispensa por situação de guerra ou grave perturbação da ordem, dispensa por emergência ou calamidade pública), bem como no caso de </a:t>
            </a:r>
            <a:r>
              <a:rPr lang="pt-BR" sz="11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contratação de remanescente de obra, serviço ou fornecimento, em consequência de rescisão contratual</a:t>
            </a:r>
          </a:p>
        </p:txBody>
      </p:sp>
      <p:cxnSp>
        <p:nvCxnSpPr>
          <p:cNvPr id="5" name="Conector de Seta Reta 4"/>
          <p:cNvCxnSpPr>
            <a:stCxn id="9" idx="3"/>
            <a:endCxn id="3" idx="1"/>
          </p:cNvCxnSpPr>
          <p:nvPr/>
        </p:nvCxnSpPr>
        <p:spPr>
          <a:xfrm flipV="1">
            <a:off x="1460338" y="2042720"/>
            <a:ext cx="322317" cy="55211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>
            <a:stCxn id="9" idx="3"/>
          </p:cNvCxnSpPr>
          <p:nvPr/>
        </p:nvCxnSpPr>
        <p:spPr>
          <a:xfrm>
            <a:off x="1460338" y="2594836"/>
            <a:ext cx="115370" cy="115504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21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55372" y="296562"/>
            <a:ext cx="8781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b="1" dirty="0">
              <a:latin typeface="Garamond" panose="02020404030301010803" pitchFamily="18" charset="0"/>
            </a:endParaRPr>
          </a:p>
          <a:p>
            <a:pPr lvl="0"/>
            <a:r>
              <a:rPr lang="pt-BR" b="1" dirty="0">
                <a:latin typeface="Garamond" panose="02020404030301010803" pitchFamily="18" charset="0"/>
              </a:rPr>
              <a:t/>
            </a:r>
            <a:br>
              <a:rPr lang="pt-BR" b="1" dirty="0">
                <a:latin typeface="Garamond" panose="02020404030301010803" pitchFamily="18" charset="0"/>
              </a:rPr>
            </a:br>
            <a:endParaRPr lang="pt-BR" sz="1600" b="1" dirty="0"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5761" y="407324"/>
            <a:ext cx="6469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Garamond" panose="02020404030301010803" pitchFamily="18" charset="0"/>
              </a:rPr>
              <a:t> 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79491" y="198055"/>
            <a:ext cx="4904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Garamond" panose="02020404030301010803" pitchFamily="18" charset="0"/>
              </a:rPr>
              <a:t>TERMO DE REFERÊNCIA</a:t>
            </a:r>
            <a:endParaRPr lang="pt-BR" sz="1600" b="1" dirty="0">
              <a:latin typeface="Garamond" panose="02020404030301010803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5372" y="918196"/>
            <a:ext cx="87140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>
                <a:latin typeface="Garamond" panose="02020404030301010803" pitchFamily="18" charset="0"/>
              </a:rPr>
              <a:t>	O </a:t>
            </a:r>
            <a:r>
              <a:rPr lang="pt-BR" sz="1600" dirty="0">
                <a:latin typeface="Garamond" panose="02020404030301010803" pitchFamily="18" charset="0"/>
              </a:rPr>
              <a:t>Termo de Referência (TR) é um documento fundamental na nova Lei de Licitações e Contratos (Lei nº 14.133/2021), que </a:t>
            </a:r>
            <a:r>
              <a:rPr lang="pt-BR" sz="1600" b="1" u="sng" dirty="0">
                <a:latin typeface="Garamond" panose="02020404030301010803" pitchFamily="18" charset="0"/>
              </a:rPr>
              <a:t>detalha a </a:t>
            </a:r>
            <a:r>
              <a:rPr lang="pt-BR" sz="1600" b="1" u="sng" dirty="0" smtClean="0">
                <a:latin typeface="Garamond" panose="02020404030301010803" pitchFamily="18" charset="0"/>
              </a:rPr>
              <a:t>necessidade</a:t>
            </a:r>
            <a:r>
              <a:rPr lang="pt-BR" sz="1600" dirty="0" smtClean="0">
                <a:latin typeface="Garamond" panose="02020404030301010803" pitchFamily="18" charset="0"/>
              </a:rPr>
              <a:t> da </a:t>
            </a:r>
            <a:r>
              <a:rPr lang="pt-BR" sz="1600" dirty="0">
                <a:latin typeface="Garamond" panose="02020404030301010803" pitchFamily="18" charset="0"/>
              </a:rPr>
              <a:t>administração pública , </a:t>
            </a:r>
            <a:r>
              <a:rPr lang="pt-BR" sz="1600" b="1" u="sng" dirty="0" smtClean="0">
                <a:latin typeface="Garamond" panose="02020404030301010803" pitchFamily="18" charset="0"/>
              </a:rPr>
              <a:t>descreve o objeto da contratação, suas características</a:t>
            </a:r>
            <a:r>
              <a:rPr lang="pt-BR" sz="1600" dirty="0" smtClean="0">
                <a:latin typeface="Garamond" panose="02020404030301010803" pitchFamily="18" charset="0"/>
              </a:rPr>
              <a:t>, e </a:t>
            </a:r>
            <a:r>
              <a:rPr lang="pt-BR" sz="1600" dirty="0">
                <a:latin typeface="Garamond" panose="02020404030301010803" pitchFamily="18" charset="0"/>
              </a:rPr>
              <a:t>os </a:t>
            </a:r>
            <a:r>
              <a:rPr lang="pt-BR" sz="1600" b="1" u="sng" dirty="0" smtClean="0">
                <a:latin typeface="Garamond" panose="02020404030301010803" pitchFamily="18" charset="0"/>
              </a:rPr>
              <a:t>requisitos, critérios de avaliação</a:t>
            </a:r>
            <a:r>
              <a:rPr lang="pt-BR" sz="1600" dirty="0" smtClean="0">
                <a:latin typeface="Garamond" panose="02020404030301010803" pitchFamily="18" charset="0"/>
              </a:rPr>
              <a:t>  </a:t>
            </a:r>
            <a:r>
              <a:rPr lang="pt-BR" sz="1600" dirty="0">
                <a:latin typeface="Garamond" panose="02020404030301010803" pitchFamily="18" charset="0"/>
              </a:rPr>
              <a:t>para a contratação de bens e </a:t>
            </a:r>
            <a:r>
              <a:rPr lang="pt-BR" sz="1600" dirty="0" smtClean="0">
                <a:latin typeface="Garamond" panose="02020404030301010803" pitchFamily="18" charset="0"/>
              </a:rPr>
              <a:t>serviços </a:t>
            </a:r>
            <a:r>
              <a:rPr lang="pt-BR" sz="1600" dirty="0">
                <a:latin typeface="Garamond" panose="02020404030301010803" pitchFamily="18" charset="0"/>
              </a:rPr>
              <a:t>e outros aspectos relevantes para a execução do contrato.  É obrigatório em licitações, contratações diretas e em outros procedimentos de contratação pública. </a:t>
            </a:r>
            <a:endParaRPr lang="pt-BR" sz="1600" dirty="0" smtClean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sz="1600" dirty="0" smtClean="0">
                <a:latin typeface="Garamond" panose="02020404030301010803" pitchFamily="18" charset="0"/>
              </a:rPr>
              <a:t>	Ele </a:t>
            </a:r>
            <a:r>
              <a:rPr lang="pt-BR" sz="1600" dirty="0">
                <a:latin typeface="Garamond" panose="02020404030301010803" pitchFamily="18" charset="0"/>
              </a:rPr>
              <a:t>é fundamental para garantir a transparência, a economicidade e a eficiência das contratações públicas.</a:t>
            </a:r>
          </a:p>
          <a:p>
            <a:pPr algn="just"/>
            <a:endParaRPr lang="pt-BR" sz="1600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1600" dirty="0" smtClean="0">
                <a:latin typeface="Garamond" panose="02020404030301010803" pitchFamily="18" charset="0"/>
              </a:rPr>
              <a:t>	Ele </a:t>
            </a:r>
            <a:r>
              <a:rPr lang="pt-BR" sz="1600" dirty="0">
                <a:latin typeface="Garamond" panose="02020404030301010803" pitchFamily="18" charset="0"/>
              </a:rPr>
              <a:t>serve como um guia para a administração pública na escolha do fornecedor e na fiscalização da execução do </a:t>
            </a:r>
            <a:r>
              <a:rPr lang="pt-BR" sz="1600" dirty="0" smtClean="0">
                <a:latin typeface="Garamond" panose="02020404030301010803" pitchFamily="18" charset="0"/>
              </a:rPr>
              <a:t>contrato, bem como para o fornecedor entender a necessidade do Órgão.</a:t>
            </a:r>
            <a:endParaRPr lang="pt-B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23086"/>
            <a:ext cx="9143990" cy="51435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2" name="Google Shape;62;p14"/>
          <p:cNvSpPr txBox="1"/>
          <p:nvPr/>
        </p:nvSpPr>
        <p:spPr>
          <a:xfrm>
            <a:off x="117446" y="60279"/>
            <a:ext cx="820443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ELABORAÇÃO DO TERMO DE REFERÊNCIA</a:t>
            </a:r>
            <a:endParaRPr lang="pt-BR" sz="10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" name="Rolagem Vertical 8"/>
          <p:cNvSpPr/>
          <p:nvPr/>
        </p:nvSpPr>
        <p:spPr>
          <a:xfrm>
            <a:off x="-67112" y="1842465"/>
            <a:ext cx="1904301" cy="1504742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50851">
              <a:buClrTx/>
            </a:pPr>
            <a:r>
              <a:rPr lang="pt-BR" sz="1200" b="1" kern="1200" dirty="0" smtClean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TERMO DE REFERÊNCIA (TR)</a:t>
            </a:r>
            <a:endParaRPr lang="pt-BR" sz="1200" b="1" kern="1200" dirty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2432807" y="528330"/>
            <a:ext cx="6006517" cy="8351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O TR é Documento constitutivo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da fase preparatória da instrução do processo de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licitação, com base no E.T.P, sendo necessário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para a contratação de bens e serviços, que deve conter os parâmetros e elementos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descritivos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. </a:t>
            </a:r>
          </a:p>
        </p:txBody>
      </p:sp>
      <p:sp>
        <p:nvSpPr>
          <p:cNvPr id="2" name="Retângulo Arredondado 1"/>
          <p:cNvSpPr/>
          <p:nvPr/>
        </p:nvSpPr>
        <p:spPr>
          <a:xfrm>
            <a:off x="2428612" y="1744346"/>
            <a:ext cx="6123964" cy="12627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O TR deve ser elaborado por profissionais com expertise suficiente para desenhar o objeto da licitação</a:t>
            </a:r>
          </a:p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O TR deve ser precedido de planejamento</a:t>
            </a:r>
          </a:p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O TR deve ser elaborado de forma </a:t>
            </a:r>
            <a:r>
              <a:rPr lang="pt-BR" dirty="0" err="1">
                <a:solidFill>
                  <a:schemeClr val="tx1"/>
                </a:solidFill>
                <a:latin typeface="Garamond" panose="02020404030301010803" pitchFamily="18" charset="0"/>
              </a:rPr>
              <a:t>multissetorial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O TR deve ser aprovado pela Autoridade Competente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4343401" y="3367467"/>
            <a:ext cx="4209176" cy="8735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- Guiar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o fornecedor na elaboração da proposta</a:t>
            </a:r>
          </a:p>
          <a:p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- Orientar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o pregoeiro ou a Comissão de Licitação no julgamento das propostas</a:t>
            </a:r>
          </a:p>
        </p:txBody>
      </p:sp>
      <p:sp>
        <p:nvSpPr>
          <p:cNvPr id="6" name="Retângulo Arredondado 5"/>
          <p:cNvSpPr/>
          <p:nvPr/>
        </p:nvSpPr>
        <p:spPr>
          <a:xfrm>
            <a:off x="2465727" y="3388028"/>
            <a:ext cx="1273628" cy="7919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Objetivos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8" name="Conector de Seta Reta 7"/>
          <p:cNvCxnSpPr>
            <a:stCxn id="9" idx="3"/>
          </p:cNvCxnSpPr>
          <p:nvPr/>
        </p:nvCxnSpPr>
        <p:spPr>
          <a:xfrm flipV="1">
            <a:off x="1649096" y="947057"/>
            <a:ext cx="779516" cy="164777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>
            <a:stCxn id="9" idx="3"/>
          </p:cNvCxnSpPr>
          <p:nvPr/>
        </p:nvCxnSpPr>
        <p:spPr>
          <a:xfrm flipV="1">
            <a:off x="1649096" y="2269671"/>
            <a:ext cx="779516" cy="32516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9" idx="3"/>
          </p:cNvCxnSpPr>
          <p:nvPr/>
        </p:nvCxnSpPr>
        <p:spPr>
          <a:xfrm>
            <a:off x="1649096" y="2594836"/>
            <a:ext cx="779516" cy="121788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3739355" y="3812721"/>
            <a:ext cx="604046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6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23086"/>
            <a:ext cx="9143990" cy="51435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2" name="Google Shape;62;p14"/>
          <p:cNvSpPr txBox="1"/>
          <p:nvPr/>
        </p:nvSpPr>
        <p:spPr>
          <a:xfrm>
            <a:off x="117446" y="60279"/>
            <a:ext cx="820443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TERMO DE REFERÊNCIA –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</a:rPr>
              <a:t>Art. 40 §1º</a:t>
            </a:r>
            <a:endParaRPr lang="pt-BR" sz="10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" name="Rolagem Vertical 8"/>
          <p:cNvSpPr/>
          <p:nvPr/>
        </p:nvSpPr>
        <p:spPr>
          <a:xfrm>
            <a:off x="-140508" y="1842465"/>
            <a:ext cx="1619075" cy="1504742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50851">
              <a:buClrTx/>
            </a:pPr>
            <a:r>
              <a:rPr lang="pt-BR" sz="1200" b="1" kern="1200" dirty="0" smtClean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TERMO DE REFERÊNCIA (TR)</a:t>
            </a:r>
            <a:endParaRPr lang="pt-BR" sz="1200" b="1" kern="1200" dirty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1628890" y="763690"/>
            <a:ext cx="1199626" cy="7971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Parâmetros e elementos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descritivos.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2957124" y="424725"/>
            <a:ext cx="5981340" cy="3414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a) definição do objeto, incluídos sua natureza, os quantitativos, o prazo do contrato e, se for o caso, a possibilidade de sua prorrogação;</a:t>
            </a:r>
          </a:p>
          <a:p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b) fundamentação da contratação, que consiste na referência aos estudos técnicos preliminares correspondentes ou, quando não for possível divulgar esses estudos, no extrato das partes que não contiverem informações sigilosas;</a:t>
            </a:r>
          </a:p>
          <a:p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c) descrição da solução como um todo, </a:t>
            </a:r>
            <a:r>
              <a:rPr lang="pt-BR" sz="1200" u="sng" dirty="0">
                <a:solidFill>
                  <a:schemeClr val="tx1"/>
                </a:solidFill>
                <a:latin typeface="Garamond" panose="02020404030301010803" pitchFamily="18" charset="0"/>
              </a:rPr>
              <a:t>considerado todo o ciclo de vida do objeto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</a:p>
          <a:p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d) requisitos da contratação;</a:t>
            </a:r>
          </a:p>
          <a:p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e) modelo de execução do objeto, que consiste na definição de como o contrato deverá produzir os resultados pretendidos desde o seu início até o seu encerramento;</a:t>
            </a:r>
          </a:p>
          <a:p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f) modelo de gestão do contrato, que descreve como a execução do objeto será acompanhada e fiscalizada pelo órgão ou entidade;</a:t>
            </a:r>
          </a:p>
          <a:p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g) critérios de medição e de pagamento;</a:t>
            </a:r>
          </a:p>
          <a:p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h) forma e critérios de seleção do fornecedor;</a:t>
            </a:r>
          </a:p>
          <a:p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i) estimativas do valor da contratação, acompanhadas dos preços unitários referenciais, das memórias de cálculo e dos documentos que lhe dão suporte, com os parâmetros utilizados para a obtenção dos preços e para os respectivos cálculos, que devem constar de documento separado e classificado;</a:t>
            </a:r>
          </a:p>
          <a:p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j) adequação orçamentária;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1551963" y="4018327"/>
            <a:ext cx="1140903" cy="6123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1"/>
                </a:solidFill>
                <a:latin typeface="Garamond" panose="02020404030301010803" pitchFamily="18" charset="0"/>
              </a:rPr>
              <a:t>Além das seguintes informações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2759988" y="3888697"/>
            <a:ext cx="5981340" cy="11492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>
                <a:solidFill>
                  <a:schemeClr val="tx1"/>
                </a:solidFill>
                <a:latin typeface="Garamond" panose="02020404030301010803" pitchFamily="18" charset="0"/>
              </a:rPr>
              <a:t>I - especificação do produto, preferencialmente conforme catálogo eletrônico de padronização, observados os requisitos de qualidade, rendimento, compatibilidade, durabilidade e segurança;</a:t>
            </a:r>
          </a:p>
          <a:p>
            <a:r>
              <a:rPr lang="pt-BR" sz="1200">
                <a:solidFill>
                  <a:schemeClr val="tx1"/>
                </a:solidFill>
                <a:latin typeface="Garamond" panose="02020404030301010803" pitchFamily="18" charset="0"/>
              </a:rPr>
              <a:t>II – indicação dos locais de entrega dos produtos e das regras para recebimentos provisório e definitivo, quando for o caso;</a:t>
            </a:r>
          </a:p>
          <a:p>
            <a:r>
              <a:rPr lang="pt-BR" sz="1200">
                <a:solidFill>
                  <a:schemeClr val="tx1"/>
                </a:solidFill>
                <a:latin typeface="Garamond" panose="02020404030301010803" pitchFamily="18" charset="0"/>
              </a:rPr>
              <a:t>III – especificação da garantia exigida e das condições de manutenção e assistência técnica, quando for o caso.</a:t>
            </a:r>
          </a:p>
        </p:txBody>
      </p:sp>
      <p:cxnSp>
        <p:nvCxnSpPr>
          <p:cNvPr id="7" name="Conector de Seta Reta 6"/>
          <p:cNvCxnSpPr>
            <a:stCxn id="9" idx="3"/>
          </p:cNvCxnSpPr>
          <p:nvPr/>
        </p:nvCxnSpPr>
        <p:spPr>
          <a:xfrm flipV="1">
            <a:off x="1290474" y="1681843"/>
            <a:ext cx="579147" cy="91299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stCxn id="9" idx="3"/>
          </p:cNvCxnSpPr>
          <p:nvPr/>
        </p:nvCxnSpPr>
        <p:spPr>
          <a:xfrm>
            <a:off x="1290474" y="2594836"/>
            <a:ext cx="637798" cy="129386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4" idx="3"/>
          </p:cNvCxnSpPr>
          <p:nvPr/>
        </p:nvCxnSpPr>
        <p:spPr>
          <a:xfrm flipV="1">
            <a:off x="2828516" y="1162255"/>
            <a:ext cx="128608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2692866" y="4324525"/>
            <a:ext cx="6712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762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26720" y="-70092"/>
            <a:ext cx="8044542" cy="63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1100"/>
              </a:spcBef>
            </a:pPr>
            <a:r>
              <a:rPr lang="pt-BR" sz="20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PESQUISA DE PREÇOS</a:t>
            </a:r>
            <a:endParaRPr sz="2000" b="1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20485" y="102676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35131" y="459305"/>
            <a:ext cx="88392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Garamond" panose="02020404030301010803" pitchFamily="18" charset="0"/>
              </a:rPr>
              <a:t>	</a:t>
            </a: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	</a:t>
            </a:r>
            <a:r>
              <a:rPr lang="pt-BR" sz="1600" dirty="0" smtClean="0">
                <a:latin typeface="Garamond" panose="02020404030301010803" pitchFamily="18" charset="0"/>
              </a:rPr>
              <a:t>A </a:t>
            </a:r>
            <a:r>
              <a:rPr lang="pt-BR" sz="1600" dirty="0">
                <a:latin typeface="Garamond" panose="02020404030301010803" pitchFamily="18" charset="0"/>
              </a:rPr>
              <a:t>pesquisa de preços na Lei nº 14.133/2021 é um passo crucial para a definição </a:t>
            </a:r>
            <a:r>
              <a:rPr lang="pt-BR" sz="1600" b="1" dirty="0">
                <a:latin typeface="Garamond" panose="02020404030301010803" pitchFamily="18" charset="0"/>
              </a:rPr>
              <a:t>do valor estimado da contratação pública</a:t>
            </a:r>
            <a:r>
              <a:rPr lang="pt-BR" sz="1600" dirty="0">
                <a:latin typeface="Garamond" panose="02020404030301010803" pitchFamily="18" charset="0"/>
              </a:rPr>
              <a:t>, garantindo que este seja </a:t>
            </a:r>
            <a:r>
              <a:rPr lang="pt-BR" sz="1600" b="1" u="sng" dirty="0">
                <a:latin typeface="Garamond" panose="02020404030301010803" pitchFamily="18" charset="0"/>
              </a:rPr>
              <a:t>compatível com os preços de mercado</a:t>
            </a:r>
            <a:r>
              <a:rPr lang="pt-BR" sz="1600" dirty="0">
                <a:latin typeface="Garamond" panose="02020404030301010803" pitchFamily="18" charset="0"/>
              </a:rPr>
              <a:t>. A lei estabelece que a pesquisa deve ser ampla, detalhada e utilizar diversas fontes de dados, como bancos de preços públicos, preços de contratações anteriores e cotações de fornecedores. </a:t>
            </a:r>
            <a:endParaRPr lang="pt-BR" sz="1600" dirty="0" smtClean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sz="1600" dirty="0">
                <a:latin typeface="Garamond" panose="02020404030301010803" pitchFamily="18" charset="0"/>
              </a:rPr>
              <a:t>	</a:t>
            </a:r>
            <a:r>
              <a:rPr lang="pt-BR" sz="1600" i="1" dirty="0">
                <a:latin typeface="Garamond" panose="02020404030301010803" pitchFamily="18" charset="0"/>
              </a:rPr>
              <a:t>Art. 23. O valor previamente estimado da contratação deverá ser </a:t>
            </a:r>
            <a:r>
              <a:rPr lang="pt-BR" sz="1600" b="1" i="1" dirty="0">
                <a:latin typeface="Garamond" panose="02020404030301010803" pitchFamily="18" charset="0"/>
              </a:rPr>
              <a:t>compatível com os valores praticados </a:t>
            </a:r>
            <a:r>
              <a:rPr lang="pt-BR" sz="1600" b="1" i="1" dirty="0" smtClean="0">
                <a:latin typeface="Garamond" panose="02020404030301010803" pitchFamily="18" charset="0"/>
              </a:rPr>
              <a:t>	pelo mercado</a:t>
            </a:r>
            <a:r>
              <a:rPr lang="pt-BR" sz="1600" i="1" dirty="0">
                <a:latin typeface="Garamond" panose="02020404030301010803" pitchFamily="18" charset="0"/>
              </a:rPr>
              <a:t>, </a:t>
            </a:r>
            <a:r>
              <a:rPr lang="pt-BR" sz="1600" i="1" dirty="0" smtClean="0">
                <a:latin typeface="Garamond" panose="02020404030301010803" pitchFamily="18" charset="0"/>
              </a:rPr>
              <a:t>considerados </a:t>
            </a:r>
            <a:r>
              <a:rPr lang="pt-BR" sz="1600" i="1" dirty="0">
                <a:latin typeface="Garamond" panose="02020404030301010803" pitchFamily="18" charset="0"/>
              </a:rPr>
              <a:t>os preços constantes de bancos de dados públicos e as quantidades a serem </a:t>
            </a:r>
            <a:r>
              <a:rPr lang="pt-BR" sz="1600" i="1" dirty="0" smtClean="0">
                <a:latin typeface="Garamond" panose="02020404030301010803" pitchFamily="18" charset="0"/>
              </a:rPr>
              <a:t>	contratadas</a:t>
            </a:r>
            <a:r>
              <a:rPr lang="pt-BR" sz="1600" i="1" dirty="0">
                <a:latin typeface="Garamond" panose="02020404030301010803" pitchFamily="18" charset="0"/>
              </a:rPr>
              <a:t>, </a:t>
            </a:r>
            <a:r>
              <a:rPr lang="pt-BR" sz="1600" i="1" dirty="0" smtClean="0">
                <a:latin typeface="Garamond" panose="02020404030301010803" pitchFamily="18" charset="0"/>
              </a:rPr>
              <a:t>	observadas </a:t>
            </a:r>
            <a:r>
              <a:rPr lang="pt-BR" sz="1600" i="1" dirty="0">
                <a:latin typeface="Garamond" panose="02020404030301010803" pitchFamily="18" charset="0"/>
              </a:rPr>
              <a:t>a potencial </a:t>
            </a:r>
            <a:r>
              <a:rPr lang="pt-BR" sz="1600" i="1" dirty="0" smtClean="0">
                <a:latin typeface="Garamond" panose="02020404030301010803" pitchFamily="18" charset="0"/>
              </a:rPr>
              <a:t>economia </a:t>
            </a:r>
            <a:r>
              <a:rPr lang="pt-BR" sz="1600" i="1" dirty="0">
                <a:latin typeface="Garamond" panose="02020404030301010803" pitchFamily="18" charset="0"/>
              </a:rPr>
              <a:t>de escala e as peculiaridades do local de execução do objeto.</a:t>
            </a:r>
          </a:p>
          <a:p>
            <a:pPr algn="just"/>
            <a:r>
              <a:rPr lang="pt-BR" sz="1600" i="1" dirty="0">
                <a:latin typeface="Garamond" panose="02020404030301010803" pitchFamily="18" charset="0"/>
              </a:rPr>
              <a:t>	§ 1º No processo licitatório para aquisição de bens e contratação de serviços em geral, conforme regulamento, o </a:t>
            </a:r>
            <a:r>
              <a:rPr lang="pt-BR" sz="1600" i="1" dirty="0" smtClean="0">
                <a:latin typeface="Garamond" panose="02020404030301010803" pitchFamily="18" charset="0"/>
              </a:rPr>
              <a:t>valor 	estimado </a:t>
            </a:r>
            <a:r>
              <a:rPr lang="pt-BR" sz="1600" i="1" dirty="0">
                <a:latin typeface="Garamond" panose="02020404030301010803" pitchFamily="18" charset="0"/>
              </a:rPr>
              <a:t>será definido com base no melhor preço aferido por meio da utilização dos seguintes </a:t>
            </a:r>
            <a:r>
              <a:rPr lang="pt-BR" sz="1600" i="1" dirty="0" smtClean="0">
                <a:latin typeface="Garamond" panose="02020404030301010803" pitchFamily="18" charset="0"/>
              </a:rPr>
              <a:t>	parâmetros, 	adotados </a:t>
            </a:r>
            <a:r>
              <a:rPr lang="pt-BR" sz="1600" i="1" dirty="0">
                <a:latin typeface="Garamond" panose="02020404030301010803" pitchFamily="18" charset="0"/>
              </a:rPr>
              <a:t>de forma </a:t>
            </a:r>
            <a:r>
              <a:rPr lang="pt-BR" sz="1600" i="1" dirty="0" smtClean="0">
                <a:latin typeface="Garamond" panose="02020404030301010803" pitchFamily="18" charset="0"/>
              </a:rPr>
              <a:t>combinada </a:t>
            </a:r>
            <a:r>
              <a:rPr lang="pt-BR" sz="1600" i="1" dirty="0">
                <a:latin typeface="Garamond" panose="02020404030301010803" pitchFamily="18" charset="0"/>
              </a:rPr>
              <a:t>ou não:</a:t>
            </a:r>
          </a:p>
          <a:p>
            <a:pPr algn="just"/>
            <a:r>
              <a:rPr lang="pt-BR" sz="1600" i="1" dirty="0">
                <a:latin typeface="Garamond" panose="02020404030301010803" pitchFamily="18" charset="0"/>
              </a:rPr>
              <a:t>	</a:t>
            </a:r>
            <a:r>
              <a:rPr lang="pt-BR" sz="1600" dirty="0">
                <a:latin typeface="Garamond" panose="020204040303010108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9330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Retângulo 1"/>
          <p:cNvSpPr/>
          <p:nvPr/>
        </p:nvSpPr>
        <p:spPr>
          <a:xfrm>
            <a:off x="117446" y="737357"/>
            <a:ext cx="87217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Garamond" panose="02020404030301010803" pitchFamily="18" charset="0"/>
              </a:rPr>
              <a:t>			</a:t>
            </a:r>
            <a:endParaRPr lang="pt-BR" sz="1200" dirty="0">
              <a:latin typeface="Garamond" panose="02020404030301010803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9006" y="226424"/>
            <a:ext cx="854310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latin typeface="Garamond" panose="02020404030301010803" pitchFamily="18" charset="0"/>
              </a:rPr>
              <a:t>	</a:t>
            </a:r>
            <a:r>
              <a:rPr lang="pt-BR" sz="1600" i="1" dirty="0">
                <a:latin typeface="Garamond" panose="02020404030301010803" pitchFamily="18" charset="0"/>
              </a:rPr>
              <a:t>I – composição de custos unitários menores ou iguais à mediana do item correspondente no painel para consulta </a:t>
            </a:r>
            <a:r>
              <a:rPr lang="pt-BR" sz="1600" i="1" dirty="0" smtClean="0">
                <a:latin typeface="Garamond" panose="02020404030301010803" pitchFamily="18" charset="0"/>
              </a:rPr>
              <a:t>	de </a:t>
            </a:r>
            <a:r>
              <a:rPr lang="pt-BR" sz="1600" i="1" dirty="0">
                <a:latin typeface="Garamond" panose="02020404030301010803" pitchFamily="18" charset="0"/>
              </a:rPr>
              <a:t>preços ou 	no </a:t>
            </a:r>
            <a:r>
              <a:rPr lang="pt-BR" sz="1600" i="1" dirty="0" smtClean="0">
                <a:latin typeface="Garamond" panose="02020404030301010803" pitchFamily="18" charset="0"/>
              </a:rPr>
              <a:t>banco </a:t>
            </a:r>
            <a:r>
              <a:rPr lang="pt-BR" sz="1600" i="1" dirty="0">
                <a:latin typeface="Garamond" panose="02020404030301010803" pitchFamily="18" charset="0"/>
              </a:rPr>
              <a:t>de preços em saúde disponíveis no Portal Nacional de Contratações Públicas (PNCP);</a:t>
            </a:r>
          </a:p>
          <a:p>
            <a:pPr algn="just"/>
            <a:r>
              <a:rPr lang="pt-BR" sz="1600" i="1" dirty="0">
                <a:latin typeface="Garamond" panose="02020404030301010803" pitchFamily="18" charset="0"/>
              </a:rPr>
              <a:t>	II – contratações similares feitas pela Administração Pública, em execução ou concluídas no período de 1 (um) </a:t>
            </a:r>
            <a:r>
              <a:rPr lang="pt-BR" sz="1600" i="1" dirty="0" smtClean="0">
                <a:latin typeface="Garamond" panose="02020404030301010803" pitchFamily="18" charset="0"/>
              </a:rPr>
              <a:t>	ano anterior à </a:t>
            </a:r>
            <a:r>
              <a:rPr lang="pt-BR" sz="1600" i="1" dirty="0">
                <a:latin typeface="Garamond" panose="02020404030301010803" pitchFamily="18" charset="0"/>
              </a:rPr>
              <a:t>data da pesquisa de preços, inclusive mediante sistema de registro de preços, observado o índice de 	atualização de </a:t>
            </a:r>
            <a:r>
              <a:rPr lang="pt-BR" sz="1600" i="1" dirty="0" smtClean="0">
                <a:latin typeface="Garamond" panose="02020404030301010803" pitchFamily="18" charset="0"/>
              </a:rPr>
              <a:t>preços </a:t>
            </a:r>
            <a:r>
              <a:rPr lang="pt-BR" sz="1600" i="1" dirty="0">
                <a:latin typeface="Garamond" panose="02020404030301010803" pitchFamily="18" charset="0"/>
              </a:rPr>
              <a:t>correspondente</a:t>
            </a:r>
            <a:r>
              <a:rPr lang="pt-BR" sz="1600" i="1" dirty="0" smtClean="0">
                <a:latin typeface="Garamond" panose="02020404030301010803" pitchFamily="18" charset="0"/>
              </a:rPr>
              <a:t>;</a:t>
            </a:r>
            <a:endParaRPr lang="pt-BR" sz="1600" i="1" dirty="0">
              <a:latin typeface="Garamond" panose="02020404030301010803" pitchFamily="18" charset="0"/>
            </a:endParaRPr>
          </a:p>
          <a:p>
            <a:pPr algn="just"/>
            <a:r>
              <a:rPr lang="pt-BR" sz="1600" i="1" dirty="0" smtClean="0">
                <a:latin typeface="Garamond" panose="02020404030301010803" pitchFamily="18" charset="0"/>
              </a:rPr>
              <a:t>	III </a:t>
            </a:r>
            <a:r>
              <a:rPr lang="pt-BR" sz="1600" i="1" dirty="0">
                <a:latin typeface="Garamond" panose="02020404030301010803" pitchFamily="18" charset="0"/>
              </a:rPr>
              <a:t>– utilização de dados de pesquisa publicada em mídia especializada, de tabela de referência formalmente 	</a:t>
            </a:r>
            <a:r>
              <a:rPr lang="pt-BR" sz="1600" i="1" dirty="0" smtClean="0">
                <a:latin typeface="Garamond" panose="02020404030301010803" pitchFamily="18" charset="0"/>
              </a:rPr>
              <a:t>aprovada pelo Poder </a:t>
            </a:r>
            <a:r>
              <a:rPr lang="pt-BR" sz="1600" i="1" dirty="0">
                <a:latin typeface="Garamond" panose="02020404030301010803" pitchFamily="18" charset="0"/>
              </a:rPr>
              <a:t>Executivo </a:t>
            </a:r>
            <a:r>
              <a:rPr lang="pt-BR" sz="1600" i="1" dirty="0" smtClean="0">
                <a:latin typeface="Garamond" panose="02020404030301010803" pitchFamily="18" charset="0"/>
              </a:rPr>
              <a:t>federal </a:t>
            </a:r>
            <a:r>
              <a:rPr lang="pt-BR" sz="1600" i="1" dirty="0">
                <a:latin typeface="Garamond" panose="02020404030301010803" pitchFamily="18" charset="0"/>
              </a:rPr>
              <a:t>e de sítios eletrônicos especializados ou de domínio amplo, desde que </a:t>
            </a:r>
            <a:r>
              <a:rPr lang="pt-BR" sz="1600" i="1" dirty="0" smtClean="0">
                <a:latin typeface="Garamond" panose="02020404030301010803" pitchFamily="18" charset="0"/>
              </a:rPr>
              <a:t>	contenham </a:t>
            </a:r>
            <a:r>
              <a:rPr lang="pt-BR" sz="1600" i="1" dirty="0">
                <a:latin typeface="Garamond" panose="02020404030301010803" pitchFamily="18" charset="0"/>
              </a:rPr>
              <a:t>a data e hora de </a:t>
            </a:r>
            <a:r>
              <a:rPr lang="pt-BR" sz="1600" i="1" dirty="0" smtClean="0">
                <a:latin typeface="Garamond" panose="02020404030301010803" pitchFamily="18" charset="0"/>
              </a:rPr>
              <a:t>acesso;</a:t>
            </a:r>
            <a:endParaRPr lang="pt-BR" sz="1600" i="1" dirty="0">
              <a:latin typeface="Garamond" panose="02020404030301010803" pitchFamily="18" charset="0"/>
            </a:endParaRPr>
          </a:p>
          <a:p>
            <a:pPr algn="just"/>
            <a:r>
              <a:rPr lang="pt-BR" sz="1600" i="1" dirty="0" smtClean="0">
                <a:latin typeface="Garamond" panose="02020404030301010803" pitchFamily="18" charset="0"/>
              </a:rPr>
              <a:t>	IV – pesquisa direta com no </a:t>
            </a:r>
            <a:r>
              <a:rPr lang="pt-BR" sz="1600" b="1" i="1" u="sng" dirty="0" smtClean="0">
                <a:latin typeface="Garamond" panose="02020404030301010803" pitchFamily="18" charset="0"/>
              </a:rPr>
              <a:t>mínimo 3 (três) fornecedores</a:t>
            </a:r>
            <a:r>
              <a:rPr lang="pt-BR" sz="1600" i="1" dirty="0" smtClean="0">
                <a:latin typeface="Garamond" panose="02020404030301010803" pitchFamily="18" charset="0"/>
              </a:rPr>
              <a:t>, mediante solicitação formal de cotação, 	desde que seja apresentada 	justificativa da escolha desses fornecedores e que não tenham sido obtidos os 	orçamentos com mais de 6 (seis) meses de antecedência da data de divulgação do edital;</a:t>
            </a:r>
          </a:p>
          <a:p>
            <a:pPr algn="just"/>
            <a:r>
              <a:rPr lang="pt-BR" sz="1600" i="1" dirty="0" smtClean="0">
                <a:latin typeface="Garamond" panose="02020404030301010803" pitchFamily="18" charset="0"/>
              </a:rPr>
              <a:t>	V – pesquisa na </a:t>
            </a:r>
            <a:r>
              <a:rPr lang="pt-BR" sz="1600" b="1" i="1" u="sng" dirty="0" smtClean="0">
                <a:latin typeface="Garamond" panose="02020404030301010803" pitchFamily="18" charset="0"/>
              </a:rPr>
              <a:t>base nacional de notas fiscais eletrônicas</a:t>
            </a:r>
            <a:r>
              <a:rPr lang="pt-BR" sz="1600" i="1" dirty="0" smtClean="0">
                <a:latin typeface="Garamond" panose="02020404030301010803" pitchFamily="18" charset="0"/>
              </a:rPr>
              <a:t>, na forma de regulamento. </a:t>
            </a: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endParaRPr lang="pt-BR" sz="1200" dirty="0" smtClean="0">
              <a:latin typeface="Garamond" panose="02020404030301010803" pitchFamily="18" charset="0"/>
            </a:endParaRPr>
          </a:p>
          <a:p>
            <a:pPr algn="just"/>
            <a:endParaRPr lang="pt-BR" sz="1200" dirty="0">
              <a:latin typeface="Garamond" panose="02020404030301010803" pitchFamily="18" charset="0"/>
            </a:endParaRPr>
          </a:p>
          <a:p>
            <a:pPr algn="ctr"/>
            <a:r>
              <a:rPr lang="pt-BR" sz="1200" b="1" dirty="0" smtClean="0">
                <a:latin typeface="Garamond" panose="02020404030301010803" pitchFamily="18" charset="0"/>
              </a:rPr>
              <a:t>***</a:t>
            </a:r>
          </a:p>
          <a:p>
            <a:pPr algn="just"/>
            <a:endParaRPr lang="pt-BR" sz="1200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1200" dirty="0" smtClean="0">
                <a:latin typeface="Garamond" panose="02020404030301010803" pitchFamily="18" charset="0"/>
              </a:rPr>
              <a:t>	</a:t>
            </a:r>
            <a:endParaRPr lang="pt-BR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71672" y="0"/>
            <a:ext cx="8460335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400" b="1" dirty="0" smtClean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PASSO A PASSO DA NOVA LICITAÇÃO </a:t>
            </a:r>
          </a:p>
          <a:p>
            <a:pPr lvl="0"/>
            <a:r>
              <a:rPr lang="pt-BR" sz="2000" b="1" dirty="0" smtClean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Planejamento Técnico</a:t>
            </a:r>
            <a:endParaRPr sz="3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74221" y="382728"/>
            <a:ext cx="6932592" cy="4816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endParaRPr lang="pt-BR" sz="16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50000"/>
              </a:lnSpc>
            </a:pPr>
            <a:r>
              <a:rPr lang="pt-BR" sz="95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1 - </a:t>
            </a: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Documento de Formalização da Demanda:</a:t>
            </a:r>
          </a:p>
          <a:p>
            <a:pPr lvl="0">
              <a:lnSpc>
                <a:spcPct val="150000"/>
              </a:lnSpc>
            </a:pP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a) Tempo da demanda</a:t>
            </a:r>
          </a:p>
          <a:p>
            <a:pPr lvl="0">
              <a:lnSpc>
                <a:spcPct val="150000"/>
              </a:lnSpc>
            </a:pP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b) </a:t>
            </a:r>
            <a:r>
              <a:rPr lang="pt-BR" sz="95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Justificativa </a:t>
            </a: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 necessidade</a:t>
            </a:r>
          </a:p>
          <a:p>
            <a:pPr lvl="0">
              <a:lnSpc>
                <a:spcPct val="150000"/>
              </a:lnSpc>
            </a:pP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c) Quantidade suficiente</a:t>
            </a:r>
          </a:p>
          <a:p>
            <a:pPr lvl="0">
              <a:lnSpc>
                <a:spcPct val="150000"/>
              </a:lnSpc>
            </a:pP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d) Especificações básicas</a:t>
            </a:r>
          </a:p>
          <a:p>
            <a:pPr lvl="0">
              <a:lnSpc>
                <a:spcPct val="150000"/>
              </a:lnSpc>
            </a:pPr>
            <a:r>
              <a:rPr lang="pt-BR" sz="95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2 - </a:t>
            </a: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Estudos Preliminares:</a:t>
            </a:r>
          </a:p>
          <a:p>
            <a:pPr lvl="0">
              <a:lnSpc>
                <a:spcPct val="150000"/>
              </a:lnSpc>
            </a:pP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a) Sobre a Necessidade e interesse público</a:t>
            </a:r>
          </a:p>
          <a:p>
            <a:pPr lvl="0">
              <a:lnSpc>
                <a:spcPct val="150000"/>
              </a:lnSpc>
            </a:pP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b) Solução: própria ou de mercado</a:t>
            </a:r>
          </a:p>
          <a:p>
            <a:pPr lvl="0">
              <a:lnSpc>
                <a:spcPct val="150000"/>
              </a:lnSpc>
            </a:pP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c) Condições de entrega e pagamento</a:t>
            </a:r>
          </a:p>
          <a:p>
            <a:pPr lvl="0">
              <a:lnSpc>
                <a:spcPct val="150000"/>
              </a:lnSpc>
            </a:pP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d) Formação do preço e dotação orçamentária</a:t>
            </a:r>
          </a:p>
          <a:p>
            <a:pPr lvl="0">
              <a:lnSpc>
                <a:spcPct val="150000"/>
              </a:lnSpc>
            </a:pP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e) Análise de riscos</a:t>
            </a:r>
          </a:p>
          <a:p>
            <a:pPr lvl="0">
              <a:lnSpc>
                <a:spcPct val="150000"/>
              </a:lnSpc>
            </a:pP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f) Plano de Contratações Anual</a:t>
            </a:r>
          </a:p>
          <a:p>
            <a:pPr lvl="0">
              <a:lnSpc>
                <a:spcPct val="150000"/>
              </a:lnSpc>
            </a:pP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g) Justificativas (parcelamento, economicidade, aproveitamento, </a:t>
            </a:r>
            <a:r>
              <a:rPr lang="pt-BR" sz="95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etc</a:t>
            </a: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h) Preparação dos Fiscais</a:t>
            </a:r>
          </a:p>
          <a:p>
            <a:pPr lvl="0">
              <a:lnSpc>
                <a:spcPct val="150000"/>
              </a:lnSpc>
            </a:pP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i) Sustentabilidade (logística reversa, descartes, reciclagem, etc.)</a:t>
            </a:r>
          </a:p>
          <a:p>
            <a:pPr lvl="0">
              <a:lnSpc>
                <a:spcPct val="150000"/>
              </a:lnSpc>
            </a:pP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j) Elaboração de documentos base (TR e Projeto)  </a:t>
            </a:r>
          </a:p>
          <a:p>
            <a:pPr lvl="0">
              <a:lnSpc>
                <a:spcPct val="150000"/>
              </a:lnSpc>
            </a:pPr>
            <a:r>
              <a:rPr lang="pt-BR" sz="95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3 - </a:t>
            </a: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Forma de aquisição/contratação:</a:t>
            </a:r>
          </a:p>
          <a:p>
            <a:pPr lvl="0">
              <a:lnSpc>
                <a:spcPct val="150000"/>
              </a:lnSpc>
            </a:pP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a) Direta ou licitada</a:t>
            </a:r>
          </a:p>
          <a:p>
            <a:pPr lvl="0">
              <a:lnSpc>
                <a:spcPct val="150000"/>
              </a:lnSpc>
            </a:pP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b) Modalidade</a:t>
            </a:r>
          </a:p>
          <a:p>
            <a:pPr lvl="0">
              <a:lnSpc>
                <a:spcPct val="150000"/>
              </a:lnSpc>
            </a:pPr>
            <a:r>
              <a:rPr lang="pt-BR" sz="9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c) Critério de julgamento</a:t>
            </a:r>
            <a:endParaRPr sz="95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200292" y="325476"/>
            <a:ext cx="87434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 smtClean="0">
                <a:latin typeface="Garamond" panose="02020404030301010803" pitchFamily="18" charset="0"/>
              </a:rPr>
              <a:t>MATRIZ DE </a:t>
            </a:r>
            <a:r>
              <a:rPr lang="pt-BR" sz="1800" b="1" dirty="0" smtClean="0">
                <a:latin typeface="Garamond" panose="02020404030301010803" pitchFamily="18" charset="0"/>
              </a:rPr>
              <a:t>RISCOS</a:t>
            </a:r>
          </a:p>
          <a:p>
            <a:pPr algn="just"/>
            <a:endParaRPr lang="pt-BR" dirty="0" smtClean="0">
              <a:latin typeface="Garamond" panose="02020404030301010803" pitchFamily="18" charset="0"/>
            </a:endParaRPr>
          </a:p>
          <a:p>
            <a:pPr algn="just"/>
            <a:r>
              <a:rPr lang="pt-BR" dirty="0">
                <a:latin typeface="Garamond" panose="02020404030301010803" pitchFamily="18" charset="0"/>
              </a:rPr>
              <a:t>	</a:t>
            </a:r>
            <a:r>
              <a:rPr lang="pt-BR" dirty="0" smtClean="0">
                <a:latin typeface="Garamond" panose="02020404030301010803" pitchFamily="18" charset="0"/>
              </a:rPr>
              <a:t>Documento </a:t>
            </a:r>
            <a:r>
              <a:rPr lang="pt-BR" dirty="0">
                <a:latin typeface="Garamond" panose="02020404030301010803" pitchFamily="18" charset="0"/>
              </a:rPr>
              <a:t>que </a:t>
            </a:r>
            <a:r>
              <a:rPr lang="pt-BR" b="1" u="sng" dirty="0">
                <a:latin typeface="Garamond" panose="02020404030301010803" pitchFamily="18" charset="0"/>
              </a:rPr>
              <a:t>identifica, analisa e prioriza os riscos potenciais </a:t>
            </a:r>
            <a:r>
              <a:rPr lang="pt-BR" dirty="0">
                <a:latin typeface="Garamond" panose="02020404030301010803" pitchFamily="18" charset="0"/>
              </a:rPr>
              <a:t>que podem afetar a contratação e o relacionamento com a agência, visando </a:t>
            </a:r>
            <a:r>
              <a:rPr lang="pt-BR" b="1" u="sng" dirty="0">
                <a:latin typeface="Garamond" panose="02020404030301010803" pitchFamily="18" charset="0"/>
              </a:rPr>
              <a:t>mitigar</a:t>
            </a:r>
            <a:r>
              <a:rPr lang="pt-BR" dirty="0">
                <a:latin typeface="Garamond" panose="02020404030301010803" pitchFamily="18" charset="0"/>
              </a:rPr>
              <a:t> suas consequências. 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Identificação </a:t>
            </a:r>
            <a:r>
              <a:rPr lang="pt-BR" b="1" dirty="0">
                <a:latin typeface="Garamond" panose="02020404030301010803" pitchFamily="18" charset="0"/>
              </a:rPr>
              <a:t>dos Riscos</a:t>
            </a:r>
            <a:r>
              <a:rPr lang="pt-BR" b="1" dirty="0" smtClean="0">
                <a:latin typeface="Garamond" panose="02020404030301010803" pitchFamily="18" charset="0"/>
              </a:rPr>
              <a:t>:</a:t>
            </a:r>
          </a:p>
          <a:p>
            <a:pPr algn="just"/>
            <a:endParaRPr lang="pt-BR" b="1" dirty="0">
              <a:latin typeface="Garamond" panose="02020404030301010803" pitchFamily="18" charset="0"/>
            </a:endParaRP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Riscos Internos</a:t>
            </a:r>
            <a:r>
              <a:rPr lang="pt-BR" dirty="0">
                <a:latin typeface="Garamond" panose="02020404030301010803" pitchFamily="18" charset="0"/>
              </a:rPr>
              <a:t>: Falhas na comunicação, falta de clareza nos requisitos, prazos apertados, mudanças inesperadas no projeto, conflitos de interesse. 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Riscos Externos</a:t>
            </a:r>
            <a:r>
              <a:rPr lang="pt-BR" dirty="0">
                <a:latin typeface="Garamond" panose="02020404030301010803" pitchFamily="18" charset="0"/>
              </a:rPr>
              <a:t>: Concorrência de outras agências, falhas na execução da agência contratada, problemas de comunicação com a agência, atrasos ou custos inesperados, crise de imagem da agência. </a:t>
            </a:r>
            <a:endParaRPr lang="pt-BR" dirty="0" smtClean="0">
              <a:latin typeface="Garamond" panose="02020404030301010803" pitchFamily="18" charset="0"/>
            </a:endParaRP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Riscos Relacionados à Contratação</a:t>
            </a:r>
            <a:r>
              <a:rPr lang="pt-BR" dirty="0">
                <a:latin typeface="Garamond" panose="02020404030301010803" pitchFamily="18" charset="0"/>
              </a:rPr>
              <a:t>: Inconsistências no contrato, dificuldade em encontrar a agência certa, problemas de pagamento, não cumprimento dos prazos, falta de profissionalismo da agência. </a:t>
            </a:r>
            <a:endParaRPr lang="pt-BR" dirty="0" smtClean="0">
              <a:latin typeface="Garamond" panose="02020404030301010803" pitchFamily="18" charset="0"/>
            </a:endParaRPr>
          </a:p>
          <a:p>
            <a:endParaRPr lang="pt-BR" dirty="0">
              <a:latin typeface="Garamond" panose="02020404030301010803" pitchFamily="18" charset="0"/>
            </a:endParaRPr>
          </a:p>
          <a:p>
            <a:endParaRPr lang="pt-BR" dirty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086"/>
            <a:ext cx="9143990" cy="51435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2" name="Google Shape;62;p14"/>
          <p:cNvSpPr txBox="1"/>
          <p:nvPr/>
        </p:nvSpPr>
        <p:spPr>
          <a:xfrm>
            <a:off x="480129" y="60279"/>
            <a:ext cx="70092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GESTOR E FISCAL DO CONTRATO  </a:t>
            </a:r>
            <a:endParaRPr lang="pt-BR" sz="10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" name="Rolagem Vertical 8"/>
          <p:cNvSpPr/>
          <p:nvPr/>
        </p:nvSpPr>
        <p:spPr>
          <a:xfrm>
            <a:off x="120647" y="2033988"/>
            <a:ext cx="1426382" cy="1068371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50851">
              <a:buClrTx/>
            </a:pPr>
            <a:r>
              <a:rPr lang="pt-BR" sz="1200" b="1" kern="1200" dirty="0" smtClean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GESTOR DO CONTRATO</a:t>
            </a:r>
            <a:endParaRPr lang="pt-BR" sz="1200" b="1" kern="1200" dirty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2342250" y="1938925"/>
            <a:ext cx="6006518" cy="13419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É o representante da administração pública que gerencia o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contrato;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Deve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garantir que as obrigações contratuais sejam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cumpridas;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Deve analisar e autorizar os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pagamentos;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Deve verificar o cumprimento das condições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pactuadas, </a:t>
            </a:r>
            <a:r>
              <a:rPr lang="pt-B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recebimento definitivo do Objeto contratual.</a:t>
            </a:r>
            <a:endParaRPr lang="pt-BR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1232807" y="1239513"/>
            <a:ext cx="1158055" cy="177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9" idx="3"/>
          </p:cNvCxnSpPr>
          <p:nvPr/>
        </p:nvCxnSpPr>
        <p:spPr>
          <a:xfrm>
            <a:off x="1413483" y="2568174"/>
            <a:ext cx="928767" cy="2666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Arredondado 21"/>
          <p:cNvSpPr/>
          <p:nvPr/>
        </p:nvSpPr>
        <p:spPr>
          <a:xfrm>
            <a:off x="2390862" y="464740"/>
            <a:ext cx="6006518" cy="14067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É responsável por acompanhar e fiscalizar a execução do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contrato (Recebimento Provisório do Objeto)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Deve ser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Capacitado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Deve ter formação compatível ou qualificação atestada por certificação profissional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Não pode ser cônjuge ou companheiro de licitantes ou contratados habituais da Administração</a:t>
            </a:r>
          </a:p>
        </p:txBody>
      </p:sp>
      <p:sp>
        <p:nvSpPr>
          <p:cNvPr id="23" name="Retângulo Arredondado 22"/>
          <p:cNvSpPr/>
          <p:nvPr/>
        </p:nvSpPr>
        <p:spPr>
          <a:xfrm>
            <a:off x="2390862" y="3355820"/>
            <a:ext cx="6006518" cy="10565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Devem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ser auxiliados pelos órgãos de assessoramento jurídico e de controle interno da Administração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Devem dirimir dúvidas e subsidiá-los com informações relevantes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Devem realizar as avaliações dos resultados</a:t>
            </a:r>
          </a:p>
        </p:txBody>
      </p:sp>
      <p:sp>
        <p:nvSpPr>
          <p:cNvPr id="24" name="Retângulo Arredondado 23"/>
          <p:cNvSpPr/>
          <p:nvPr/>
        </p:nvSpPr>
        <p:spPr>
          <a:xfrm>
            <a:off x="318782" y="3548543"/>
            <a:ext cx="1778466" cy="67111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1"/>
                </a:solidFill>
              </a:rPr>
              <a:t>Responsabilidades do gestor e fiscal </a:t>
            </a:r>
          </a:p>
        </p:txBody>
      </p:sp>
      <p:cxnSp>
        <p:nvCxnSpPr>
          <p:cNvPr id="26" name="Conector de Seta Reta 25"/>
          <p:cNvCxnSpPr>
            <a:stCxn id="24" idx="3"/>
          </p:cNvCxnSpPr>
          <p:nvPr/>
        </p:nvCxnSpPr>
        <p:spPr>
          <a:xfrm>
            <a:off x="2097248" y="3884103"/>
            <a:ext cx="293614" cy="2516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lagem Vertical 1"/>
          <p:cNvSpPr/>
          <p:nvPr/>
        </p:nvSpPr>
        <p:spPr>
          <a:xfrm>
            <a:off x="120648" y="702129"/>
            <a:ext cx="1523604" cy="1102178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FISCAL DO CONTRATO</a:t>
            </a:r>
            <a:endParaRPr lang="pt-BR" sz="12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35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55372" y="296562"/>
            <a:ext cx="8781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b="1" dirty="0">
              <a:latin typeface="Garamond" panose="02020404030301010803" pitchFamily="18" charset="0"/>
            </a:endParaRPr>
          </a:p>
          <a:p>
            <a:pPr lvl="0"/>
            <a:r>
              <a:rPr lang="pt-BR" b="1" dirty="0">
                <a:latin typeface="Garamond" panose="02020404030301010803" pitchFamily="18" charset="0"/>
              </a:rPr>
              <a:t/>
            </a:r>
            <a:br>
              <a:rPr lang="pt-BR" b="1" dirty="0">
                <a:latin typeface="Garamond" panose="02020404030301010803" pitchFamily="18" charset="0"/>
              </a:rPr>
            </a:br>
            <a:endParaRPr lang="pt-BR" sz="1600" b="1" dirty="0"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5761" y="407324"/>
            <a:ext cx="6469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Garamond" panose="02020404030301010803" pitchFamily="18" charset="0"/>
              </a:rPr>
              <a:t> 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8279" y="151002"/>
            <a:ext cx="880452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 smtClean="0">
                <a:latin typeface="Garamond" panose="02020404030301010803" pitchFamily="18" charset="0"/>
              </a:rPr>
              <a:t>ANTEPROJETO - Lei </a:t>
            </a:r>
            <a:r>
              <a:rPr lang="pt-BR" sz="1800" b="1" dirty="0">
                <a:latin typeface="Garamond" panose="02020404030301010803" pitchFamily="18" charset="0"/>
              </a:rPr>
              <a:t>14.133/21 - Art. 6º </a:t>
            </a:r>
            <a:r>
              <a:rPr lang="pt-BR" sz="1800" b="1" dirty="0" smtClean="0">
                <a:latin typeface="Garamond" panose="02020404030301010803" pitchFamily="18" charset="0"/>
              </a:rPr>
              <a:t>- </a:t>
            </a:r>
            <a:r>
              <a:rPr lang="pt-BR" sz="1800" b="1" dirty="0" smtClean="0">
                <a:latin typeface="Garamond" panose="02020404030301010803" pitchFamily="18" charset="0"/>
              </a:rPr>
              <a:t>XXIV</a:t>
            </a:r>
            <a:r>
              <a:rPr lang="pt-BR" sz="1800" dirty="0" smtClean="0">
                <a:latin typeface="Garamond" panose="02020404030301010803" pitchFamily="18" charset="0"/>
              </a:rPr>
              <a:t> </a:t>
            </a: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sz="1600" dirty="0" smtClean="0">
                <a:latin typeface="Garamond" panose="02020404030301010803" pitchFamily="18" charset="0"/>
              </a:rPr>
              <a:t>	</a:t>
            </a:r>
            <a:r>
              <a:rPr lang="pt-BR" sz="1500" dirty="0" smtClean="0">
                <a:latin typeface="Garamond" panose="02020404030301010803" pitchFamily="18" charset="0"/>
              </a:rPr>
              <a:t>Peça </a:t>
            </a:r>
            <a:r>
              <a:rPr lang="pt-BR" sz="1500" dirty="0">
                <a:latin typeface="Garamond" panose="02020404030301010803" pitchFamily="18" charset="0"/>
              </a:rPr>
              <a:t>técnica com todos os subsídios necessários à elaboração do </a:t>
            </a:r>
            <a:r>
              <a:rPr lang="pt-BR" sz="1500" dirty="0" smtClean="0">
                <a:latin typeface="Garamond" panose="02020404030301010803" pitchFamily="18" charset="0"/>
              </a:rPr>
              <a:t>projeto básico</a:t>
            </a:r>
            <a:r>
              <a:rPr lang="pt-BR" sz="1500" dirty="0">
                <a:latin typeface="Garamond" panose="02020404030301010803" pitchFamily="18" charset="0"/>
              </a:rPr>
              <a:t>, que deve conter, no mínimo, os seguintes elementos</a:t>
            </a:r>
            <a:r>
              <a:rPr lang="pt-BR" sz="1500" dirty="0" smtClean="0">
                <a:latin typeface="Garamond" panose="02020404030301010803" pitchFamily="18" charset="0"/>
              </a:rPr>
              <a:t>:</a:t>
            </a:r>
          </a:p>
          <a:p>
            <a:pPr algn="just"/>
            <a:endParaRPr lang="pt-BR" sz="1500" dirty="0">
              <a:latin typeface="Garamond" panose="02020404030301010803" pitchFamily="18" charset="0"/>
            </a:endParaRPr>
          </a:p>
          <a:p>
            <a:pPr algn="just"/>
            <a:r>
              <a:rPr lang="pt-BR" sz="1500" dirty="0">
                <a:latin typeface="Garamond" panose="02020404030301010803" pitchFamily="18" charset="0"/>
              </a:rPr>
              <a:t>a) demonstração e justificativa do programa de necessidades, avaliação de demanda do </a:t>
            </a:r>
            <a:r>
              <a:rPr lang="pt-BR" sz="1500" dirty="0" smtClean="0">
                <a:latin typeface="Garamond" panose="02020404030301010803" pitchFamily="18" charset="0"/>
              </a:rPr>
              <a:t>público alvo, motivação </a:t>
            </a:r>
            <a:r>
              <a:rPr lang="pt-BR" sz="1500" dirty="0">
                <a:latin typeface="Garamond" panose="02020404030301010803" pitchFamily="18" charset="0"/>
              </a:rPr>
              <a:t>técnico-econômico-social do empreendimento, visão global dos </a:t>
            </a:r>
            <a:r>
              <a:rPr lang="pt-BR" sz="1500" dirty="0" smtClean="0">
                <a:latin typeface="Garamond" panose="02020404030301010803" pitchFamily="18" charset="0"/>
              </a:rPr>
              <a:t>investimentos e </a:t>
            </a:r>
            <a:r>
              <a:rPr lang="pt-BR" sz="1500" dirty="0">
                <a:latin typeface="Garamond" panose="02020404030301010803" pitchFamily="18" charset="0"/>
              </a:rPr>
              <a:t>definições relacionadas ao nível de serviço desejado;</a:t>
            </a:r>
          </a:p>
          <a:p>
            <a:pPr algn="just"/>
            <a:r>
              <a:rPr lang="pt-BR" sz="1500" dirty="0">
                <a:latin typeface="Garamond" panose="02020404030301010803" pitchFamily="18" charset="0"/>
              </a:rPr>
              <a:t>b) condições de solidez, de segurança e de durabilidade;</a:t>
            </a:r>
          </a:p>
          <a:p>
            <a:pPr algn="just"/>
            <a:r>
              <a:rPr lang="pt-BR" sz="1500" dirty="0">
                <a:latin typeface="Garamond" panose="02020404030301010803" pitchFamily="18" charset="0"/>
              </a:rPr>
              <a:t>c) prazo de entrega;</a:t>
            </a:r>
          </a:p>
          <a:p>
            <a:pPr algn="just"/>
            <a:r>
              <a:rPr lang="pt-BR" sz="1500" dirty="0">
                <a:latin typeface="Garamond" panose="02020404030301010803" pitchFamily="18" charset="0"/>
              </a:rPr>
              <a:t>d) estética do projeto arquitetônico, traçado geométrico e/ou projeto da área de influência</a:t>
            </a:r>
            <a:r>
              <a:rPr lang="pt-BR" sz="1500" dirty="0" smtClean="0">
                <a:latin typeface="Garamond" panose="02020404030301010803" pitchFamily="18" charset="0"/>
              </a:rPr>
              <a:t>, quando </a:t>
            </a:r>
            <a:r>
              <a:rPr lang="pt-BR" sz="1500" dirty="0">
                <a:latin typeface="Garamond" panose="02020404030301010803" pitchFamily="18" charset="0"/>
              </a:rPr>
              <a:t>cabível;</a:t>
            </a:r>
          </a:p>
          <a:p>
            <a:pPr algn="just"/>
            <a:r>
              <a:rPr lang="pt-BR" sz="1500" dirty="0">
                <a:latin typeface="Garamond" panose="02020404030301010803" pitchFamily="18" charset="0"/>
              </a:rPr>
              <a:t>e) parâmetros de adequação ao interesse público, de economia na utilização, de facilidade </a:t>
            </a:r>
            <a:r>
              <a:rPr lang="pt-BR" sz="1500" dirty="0" smtClean="0">
                <a:latin typeface="Garamond" panose="02020404030301010803" pitchFamily="18" charset="0"/>
              </a:rPr>
              <a:t>na execução</a:t>
            </a:r>
            <a:r>
              <a:rPr lang="pt-BR" sz="1500" dirty="0">
                <a:latin typeface="Garamond" panose="02020404030301010803" pitchFamily="18" charset="0"/>
              </a:rPr>
              <a:t>, de impacto ambiental e de acessibilidade;</a:t>
            </a:r>
          </a:p>
          <a:p>
            <a:pPr algn="just"/>
            <a:r>
              <a:rPr lang="pt-BR" sz="1500" dirty="0">
                <a:latin typeface="Garamond" panose="02020404030301010803" pitchFamily="18" charset="0"/>
              </a:rPr>
              <a:t>f) proposta de concepção da obra ou do serviço de engenharia;</a:t>
            </a:r>
          </a:p>
          <a:p>
            <a:pPr algn="just"/>
            <a:r>
              <a:rPr lang="pt-BR" sz="1500" dirty="0">
                <a:latin typeface="Garamond" panose="02020404030301010803" pitchFamily="18" charset="0"/>
              </a:rPr>
              <a:t>g) projetos anteriores ou estudos preliminares que embasaram a concepção proposta;</a:t>
            </a:r>
          </a:p>
          <a:p>
            <a:pPr algn="just"/>
            <a:r>
              <a:rPr lang="pt-BR" sz="1500" dirty="0">
                <a:latin typeface="Garamond" panose="02020404030301010803" pitchFamily="18" charset="0"/>
              </a:rPr>
              <a:t>h) levantamento topográfico e cadastral;</a:t>
            </a:r>
          </a:p>
          <a:p>
            <a:pPr algn="just"/>
            <a:r>
              <a:rPr lang="pt-BR" sz="1500" dirty="0">
                <a:latin typeface="Garamond" panose="02020404030301010803" pitchFamily="18" charset="0"/>
              </a:rPr>
              <a:t>i) pareceres de sondagem;</a:t>
            </a:r>
          </a:p>
          <a:p>
            <a:pPr algn="just"/>
            <a:r>
              <a:rPr lang="pt-BR" sz="1500" dirty="0">
                <a:latin typeface="Garamond" panose="02020404030301010803" pitchFamily="18" charset="0"/>
              </a:rPr>
              <a:t>j) memorial descritivo dos elementos da edificação, dos componentes construtivos e </a:t>
            </a:r>
            <a:r>
              <a:rPr lang="pt-BR" sz="1500" dirty="0" smtClean="0">
                <a:latin typeface="Garamond" panose="02020404030301010803" pitchFamily="18" charset="0"/>
              </a:rPr>
              <a:t>dos materiais </a:t>
            </a:r>
            <a:r>
              <a:rPr lang="pt-BR" sz="1500" dirty="0">
                <a:latin typeface="Garamond" panose="02020404030301010803" pitchFamily="18" charset="0"/>
              </a:rPr>
              <a:t>de construção, de forma a estabelecer padrões mínimos para a contratação</a:t>
            </a:r>
            <a:r>
              <a:rPr lang="pt-BR" sz="1500" dirty="0" smtClean="0">
                <a:latin typeface="Garamond" panose="02020404030301010803" pitchFamily="18" charset="0"/>
              </a:rPr>
              <a:t>;</a:t>
            </a:r>
            <a:endParaRPr lang="pt-BR" sz="15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55372" y="296562"/>
            <a:ext cx="8781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b="1" dirty="0">
              <a:latin typeface="Garamond" panose="02020404030301010803" pitchFamily="18" charset="0"/>
            </a:endParaRPr>
          </a:p>
          <a:p>
            <a:pPr lvl="0"/>
            <a:r>
              <a:rPr lang="pt-BR" b="1" dirty="0">
                <a:latin typeface="Garamond" panose="02020404030301010803" pitchFamily="18" charset="0"/>
              </a:rPr>
              <a:t/>
            </a:r>
            <a:br>
              <a:rPr lang="pt-BR" b="1" dirty="0">
                <a:latin typeface="Garamond" panose="02020404030301010803" pitchFamily="18" charset="0"/>
              </a:rPr>
            </a:br>
            <a:endParaRPr lang="pt-BR" sz="1600" b="1" dirty="0"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5761" y="407324"/>
            <a:ext cx="6469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Garamond" panose="02020404030301010803" pitchFamily="18" charset="0"/>
              </a:rPr>
              <a:t> 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8289" y="149902"/>
            <a:ext cx="867151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Garamond" panose="02020404030301010803" pitchFamily="18" charset="0"/>
              </a:rPr>
              <a:t>PROJETO </a:t>
            </a:r>
            <a:r>
              <a:rPr lang="pt-BR" b="1" dirty="0" smtClean="0">
                <a:latin typeface="Garamond" panose="02020404030301010803" pitchFamily="18" charset="0"/>
              </a:rPr>
              <a:t>BÁSICO - Lei </a:t>
            </a:r>
            <a:r>
              <a:rPr lang="pt-BR" b="1" dirty="0">
                <a:latin typeface="Garamond" panose="02020404030301010803" pitchFamily="18" charset="0"/>
              </a:rPr>
              <a:t>14.133/21 - Art. 6º </a:t>
            </a:r>
            <a:r>
              <a:rPr lang="pt-BR" b="1" dirty="0" smtClean="0">
                <a:latin typeface="Garamond" panose="02020404030301010803" pitchFamily="18" charset="0"/>
              </a:rPr>
              <a:t>- XXV</a:t>
            </a:r>
            <a:r>
              <a:rPr lang="pt-BR" dirty="0" smtClean="0">
                <a:latin typeface="Garamond" panose="02020404030301010803" pitchFamily="18" charset="0"/>
              </a:rPr>
              <a:t> </a:t>
            </a:r>
            <a:endParaRPr lang="pt-BR" b="1" dirty="0" smtClean="0">
              <a:latin typeface="Garamond" panose="02020404030301010803" pitchFamily="18" charset="0"/>
            </a:endParaRPr>
          </a:p>
          <a:p>
            <a:pPr algn="just"/>
            <a:endParaRPr lang="pt-BR" sz="1200" b="1" dirty="0">
              <a:latin typeface="Garamond" panose="02020404030301010803" pitchFamily="18" charset="0"/>
            </a:endParaRPr>
          </a:p>
          <a:p>
            <a:pPr algn="just"/>
            <a:r>
              <a:rPr lang="pt-BR" sz="1200" dirty="0" smtClean="0">
                <a:latin typeface="Garamond" panose="02020404030301010803" pitchFamily="18" charset="0"/>
              </a:rPr>
              <a:t>	Conjunto </a:t>
            </a:r>
            <a:r>
              <a:rPr lang="pt-BR" sz="1200" dirty="0">
                <a:latin typeface="Garamond" panose="02020404030301010803" pitchFamily="18" charset="0"/>
              </a:rPr>
              <a:t>de elementos necessários e suficientes, com nível de </a:t>
            </a:r>
            <a:r>
              <a:rPr lang="pt-BR" sz="1200" dirty="0" smtClean="0">
                <a:latin typeface="Garamond" panose="02020404030301010803" pitchFamily="18" charset="0"/>
              </a:rPr>
              <a:t>precisão adequado </a:t>
            </a:r>
            <a:r>
              <a:rPr lang="pt-BR" sz="1200" dirty="0">
                <a:latin typeface="Garamond" panose="02020404030301010803" pitchFamily="18" charset="0"/>
              </a:rPr>
              <a:t>para definir e dimensionar a obra ou o serviço, ou o complexo de obras ou de </a:t>
            </a:r>
            <a:r>
              <a:rPr lang="pt-BR" sz="1200" dirty="0" smtClean="0">
                <a:latin typeface="Garamond" panose="02020404030301010803" pitchFamily="18" charset="0"/>
              </a:rPr>
              <a:t>serviços objeto </a:t>
            </a:r>
            <a:r>
              <a:rPr lang="pt-BR" sz="1200" dirty="0">
                <a:latin typeface="Garamond" panose="02020404030301010803" pitchFamily="18" charset="0"/>
              </a:rPr>
              <a:t>da licitação, elaborado com base nas indicações dos estudos técnicos preliminares, </a:t>
            </a:r>
            <a:r>
              <a:rPr lang="pt-BR" sz="1200" dirty="0" smtClean="0">
                <a:latin typeface="Garamond" panose="02020404030301010803" pitchFamily="18" charset="0"/>
              </a:rPr>
              <a:t>que assegure </a:t>
            </a:r>
            <a:r>
              <a:rPr lang="pt-BR" sz="1200" dirty="0">
                <a:latin typeface="Garamond" panose="02020404030301010803" pitchFamily="18" charset="0"/>
              </a:rPr>
              <a:t>a viabilidade técnica e o adequado tratamento do impacto ambiental </a:t>
            </a:r>
            <a:r>
              <a:rPr lang="pt-BR" sz="1200" dirty="0" smtClean="0">
                <a:latin typeface="Garamond" panose="02020404030301010803" pitchFamily="18" charset="0"/>
              </a:rPr>
              <a:t>do empreendimento </a:t>
            </a:r>
            <a:r>
              <a:rPr lang="pt-BR" sz="1200" dirty="0">
                <a:latin typeface="Garamond" panose="02020404030301010803" pitchFamily="18" charset="0"/>
              </a:rPr>
              <a:t>e que possibilite a avaliação do custo da obra e a definição dos métodos e </a:t>
            </a:r>
            <a:r>
              <a:rPr lang="pt-BR" sz="1200" dirty="0" smtClean="0">
                <a:latin typeface="Garamond" panose="02020404030301010803" pitchFamily="18" charset="0"/>
              </a:rPr>
              <a:t>do prazo </a:t>
            </a:r>
            <a:r>
              <a:rPr lang="pt-BR" sz="1200" dirty="0">
                <a:latin typeface="Garamond" panose="02020404030301010803" pitchFamily="18" charset="0"/>
              </a:rPr>
              <a:t>de execução, devendo conter os seguintes elementos</a:t>
            </a:r>
            <a:r>
              <a:rPr lang="pt-BR" sz="1200" dirty="0" smtClean="0">
                <a:latin typeface="Garamond" panose="02020404030301010803" pitchFamily="18" charset="0"/>
              </a:rPr>
              <a:t>:</a:t>
            </a:r>
          </a:p>
          <a:p>
            <a:pPr algn="just"/>
            <a:endParaRPr lang="pt-BR" sz="1200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1200" dirty="0">
                <a:latin typeface="Garamond" panose="02020404030301010803" pitchFamily="18" charset="0"/>
              </a:rPr>
              <a:t>a) levantamentos topográficos e cadastrais, sondagens e ensaios geotécnicos, ensaios e </a:t>
            </a:r>
            <a:r>
              <a:rPr lang="pt-BR" sz="1200" dirty="0" smtClean="0">
                <a:latin typeface="Garamond" panose="02020404030301010803" pitchFamily="18" charset="0"/>
              </a:rPr>
              <a:t>análises laboratoriais</a:t>
            </a:r>
            <a:r>
              <a:rPr lang="pt-BR" sz="1200" dirty="0">
                <a:latin typeface="Garamond" panose="02020404030301010803" pitchFamily="18" charset="0"/>
              </a:rPr>
              <a:t>, estudos socioambientais e demais dados e levantamentos necessários </a:t>
            </a:r>
            <a:r>
              <a:rPr lang="pt-BR" sz="1200" dirty="0" smtClean="0">
                <a:latin typeface="Garamond" panose="02020404030301010803" pitchFamily="18" charset="0"/>
              </a:rPr>
              <a:t>para execução </a:t>
            </a:r>
            <a:r>
              <a:rPr lang="pt-BR" sz="1200" dirty="0">
                <a:latin typeface="Garamond" panose="02020404030301010803" pitchFamily="18" charset="0"/>
              </a:rPr>
              <a:t>da solução escolhida;</a:t>
            </a:r>
          </a:p>
          <a:p>
            <a:pPr algn="just"/>
            <a:r>
              <a:rPr lang="pt-BR" sz="1200" dirty="0">
                <a:latin typeface="Garamond" panose="02020404030301010803" pitchFamily="18" charset="0"/>
              </a:rPr>
              <a:t>b) soluções técnicas globais e localizadas, suficientemente detalhadas, de forma a evitar, </a:t>
            </a:r>
            <a:r>
              <a:rPr lang="pt-BR" sz="1200" dirty="0" smtClean="0">
                <a:latin typeface="Garamond" panose="02020404030301010803" pitchFamily="18" charset="0"/>
              </a:rPr>
              <a:t>por ocasião </a:t>
            </a:r>
            <a:r>
              <a:rPr lang="pt-BR" sz="1200" dirty="0">
                <a:latin typeface="Garamond" panose="02020404030301010803" pitchFamily="18" charset="0"/>
              </a:rPr>
              <a:t>da elaboração do projeto executivo e da realização das obras e montagem, </a:t>
            </a:r>
            <a:r>
              <a:rPr lang="pt-BR" sz="1200" dirty="0" smtClean="0">
                <a:latin typeface="Garamond" panose="02020404030301010803" pitchFamily="18" charset="0"/>
              </a:rPr>
              <a:t>a necessidade </a:t>
            </a:r>
            <a:r>
              <a:rPr lang="pt-BR" sz="1200" dirty="0">
                <a:latin typeface="Garamond" panose="02020404030301010803" pitchFamily="18" charset="0"/>
              </a:rPr>
              <a:t>de reformulações ou variantes quanto à qualidade, ao preço e ao prazo </a:t>
            </a:r>
            <a:r>
              <a:rPr lang="pt-BR" sz="1200" dirty="0" smtClean="0">
                <a:latin typeface="Garamond" panose="02020404030301010803" pitchFamily="18" charset="0"/>
              </a:rPr>
              <a:t>inicialmente definidos</a:t>
            </a:r>
            <a:r>
              <a:rPr lang="pt-BR" sz="1200" dirty="0">
                <a:latin typeface="Garamond" panose="02020404030301010803" pitchFamily="18" charset="0"/>
              </a:rPr>
              <a:t>;</a:t>
            </a:r>
          </a:p>
          <a:p>
            <a:pPr algn="just"/>
            <a:r>
              <a:rPr lang="pt-BR" sz="1200" dirty="0">
                <a:latin typeface="Garamond" panose="02020404030301010803" pitchFamily="18" charset="0"/>
              </a:rPr>
              <a:t>c) identificação dos tipos de serviços a executar e dos materiais e equipamentos a incorporar </a:t>
            </a:r>
            <a:r>
              <a:rPr lang="pt-BR" sz="1200" dirty="0" smtClean="0">
                <a:latin typeface="Garamond" panose="02020404030301010803" pitchFamily="18" charset="0"/>
              </a:rPr>
              <a:t>à obra</a:t>
            </a:r>
            <a:r>
              <a:rPr lang="pt-BR" sz="1200" dirty="0">
                <a:latin typeface="Garamond" panose="02020404030301010803" pitchFamily="18" charset="0"/>
              </a:rPr>
              <a:t>, bem como das suas especificações, de modo a assegurar os melhores resultados para </a:t>
            </a:r>
            <a:r>
              <a:rPr lang="pt-BR" sz="1200" dirty="0" smtClean="0">
                <a:latin typeface="Garamond" panose="02020404030301010803" pitchFamily="18" charset="0"/>
              </a:rPr>
              <a:t>o empreendimento </a:t>
            </a:r>
            <a:r>
              <a:rPr lang="pt-BR" sz="1200" dirty="0">
                <a:latin typeface="Garamond" panose="02020404030301010803" pitchFamily="18" charset="0"/>
              </a:rPr>
              <a:t>e a segurança executiva na utilização do objeto, para os fins a que se destina</a:t>
            </a:r>
            <a:r>
              <a:rPr lang="pt-BR" sz="1200" dirty="0" smtClean="0">
                <a:latin typeface="Garamond" panose="02020404030301010803" pitchFamily="18" charset="0"/>
              </a:rPr>
              <a:t>, considerados </a:t>
            </a:r>
            <a:r>
              <a:rPr lang="pt-BR" sz="1200" dirty="0">
                <a:latin typeface="Garamond" panose="02020404030301010803" pitchFamily="18" charset="0"/>
              </a:rPr>
              <a:t>os riscos e os perigos identificáveis, sem frustrar o caráter competitivo para a </a:t>
            </a:r>
            <a:r>
              <a:rPr lang="pt-BR" sz="1200" dirty="0" smtClean="0">
                <a:latin typeface="Garamond" panose="02020404030301010803" pitchFamily="18" charset="0"/>
              </a:rPr>
              <a:t>sua execução</a:t>
            </a:r>
            <a:r>
              <a:rPr lang="pt-BR" sz="1200" dirty="0">
                <a:latin typeface="Garamond" panose="02020404030301010803" pitchFamily="18" charset="0"/>
              </a:rPr>
              <a:t>;</a:t>
            </a:r>
          </a:p>
          <a:p>
            <a:pPr algn="just"/>
            <a:r>
              <a:rPr lang="pt-BR" sz="1200" dirty="0">
                <a:latin typeface="Garamond" panose="02020404030301010803" pitchFamily="18" charset="0"/>
              </a:rPr>
              <a:t>d) informações que possibilitem o estudo e a definição de métodos construtivos, de </a:t>
            </a:r>
            <a:r>
              <a:rPr lang="pt-BR" sz="1200" dirty="0" smtClean="0">
                <a:latin typeface="Garamond" panose="02020404030301010803" pitchFamily="18" charset="0"/>
              </a:rPr>
              <a:t>instalações provisórias </a:t>
            </a:r>
            <a:r>
              <a:rPr lang="pt-BR" sz="1200" dirty="0">
                <a:latin typeface="Garamond" panose="02020404030301010803" pitchFamily="18" charset="0"/>
              </a:rPr>
              <a:t>e de condições organizacionais para a obra, sem frustrar o caráter competitivo </a:t>
            </a:r>
            <a:r>
              <a:rPr lang="pt-BR" sz="1200" dirty="0" smtClean="0">
                <a:latin typeface="Garamond" panose="02020404030301010803" pitchFamily="18" charset="0"/>
              </a:rPr>
              <a:t>para a </a:t>
            </a:r>
            <a:r>
              <a:rPr lang="pt-BR" sz="1200" dirty="0">
                <a:latin typeface="Garamond" panose="02020404030301010803" pitchFamily="18" charset="0"/>
              </a:rPr>
              <a:t>sua execução;</a:t>
            </a:r>
          </a:p>
          <a:p>
            <a:pPr algn="just"/>
            <a:r>
              <a:rPr lang="pt-BR" sz="1200" dirty="0">
                <a:latin typeface="Garamond" panose="02020404030301010803" pitchFamily="18" charset="0"/>
              </a:rPr>
              <a:t>e) subsídios para montagem do plano de licitação e gestão da obra, compreendidos a </a:t>
            </a:r>
            <a:r>
              <a:rPr lang="pt-BR" sz="1200" dirty="0" smtClean="0">
                <a:latin typeface="Garamond" panose="02020404030301010803" pitchFamily="18" charset="0"/>
              </a:rPr>
              <a:t>sua programação</a:t>
            </a:r>
            <a:r>
              <a:rPr lang="pt-BR" sz="1200" dirty="0">
                <a:latin typeface="Garamond" panose="02020404030301010803" pitchFamily="18" charset="0"/>
              </a:rPr>
              <a:t>, a estratégia de suprimentos, as normas de fiscalização e outros dados </a:t>
            </a:r>
            <a:r>
              <a:rPr lang="pt-BR" sz="1200" dirty="0" smtClean="0">
                <a:latin typeface="Garamond" panose="02020404030301010803" pitchFamily="18" charset="0"/>
              </a:rPr>
              <a:t>necessários em </a:t>
            </a:r>
            <a:r>
              <a:rPr lang="pt-BR" sz="1200" dirty="0">
                <a:latin typeface="Garamond" panose="02020404030301010803" pitchFamily="18" charset="0"/>
              </a:rPr>
              <a:t>cada caso;</a:t>
            </a:r>
          </a:p>
          <a:p>
            <a:pPr algn="just"/>
            <a:r>
              <a:rPr lang="pt-BR" sz="1200" dirty="0">
                <a:latin typeface="Garamond" panose="02020404030301010803" pitchFamily="18" charset="0"/>
              </a:rPr>
              <a:t>f) orçamento detalhado do custo global da obra, fundamentado em quantitativos de serviços </a:t>
            </a:r>
            <a:r>
              <a:rPr lang="pt-BR" sz="1200" dirty="0" smtClean="0">
                <a:latin typeface="Garamond" panose="02020404030301010803" pitchFamily="18" charset="0"/>
              </a:rPr>
              <a:t>e fornecimentos </a:t>
            </a:r>
            <a:r>
              <a:rPr lang="pt-BR" sz="1200" dirty="0">
                <a:latin typeface="Garamond" panose="02020404030301010803" pitchFamily="18" charset="0"/>
              </a:rPr>
              <a:t>propriamente avaliados, obrigatório exclusivamente para os regimes </a:t>
            </a:r>
            <a:r>
              <a:rPr lang="pt-BR" sz="1200" dirty="0" smtClean="0">
                <a:latin typeface="Garamond" panose="02020404030301010803" pitchFamily="18" charset="0"/>
              </a:rPr>
              <a:t>de execução </a:t>
            </a:r>
            <a:r>
              <a:rPr lang="pt-BR" sz="1200" dirty="0">
                <a:latin typeface="Garamond" panose="02020404030301010803" pitchFamily="18" charset="0"/>
              </a:rPr>
              <a:t>previstos nos incisos I, II, III, IV e VII do caput do art. 46 desta Lei;</a:t>
            </a:r>
            <a:endParaRPr lang="pt-BR" sz="1200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1200" dirty="0" smtClean="0">
                <a:latin typeface="Garamond" panose="02020404030301010803" pitchFamily="18" charset="0"/>
              </a:rPr>
              <a:t>	</a:t>
            </a:r>
          </a:p>
          <a:p>
            <a:pPr algn="just"/>
            <a:r>
              <a:rPr lang="pt-BR" sz="1200" dirty="0">
                <a:latin typeface="Garamond" panose="02020404030301010803" pitchFamily="18" charset="0"/>
              </a:rPr>
              <a:t>	</a:t>
            </a:r>
            <a:r>
              <a:rPr lang="pt-BR" sz="1200" dirty="0" smtClean="0">
                <a:latin typeface="Garamond" panose="02020404030301010803" pitchFamily="18" charset="0"/>
              </a:rPr>
              <a:t>O </a:t>
            </a:r>
            <a:r>
              <a:rPr lang="pt-BR" sz="1200" dirty="0">
                <a:latin typeface="Garamond" panose="02020404030301010803" pitchFamily="18" charset="0"/>
              </a:rPr>
              <a:t>projeto básico é o documento que detalha as soluções para a obra ou serviço a ser contratado, fornecendo as informações necessárias para que os proponentes possam elaborar suas propostas</a:t>
            </a:r>
            <a:r>
              <a:rPr lang="pt-BR" sz="1200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0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55372" y="296562"/>
            <a:ext cx="8781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b="1" dirty="0">
              <a:latin typeface="Garamond" panose="02020404030301010803" pitchFamily="18" charset="0"/>
            </a:endParaRPr>
          </a:p>
          <a:p>
            <a:pPr lvl="0"/>
            <a:r>
              <a:rPr lang="pt-BR" b="1" dirty="0">
                <a:latin typeface="Garamond" panose="02020404030301010803" pitchFamily="18" charset="0"/>
              </a:rPr>
              <a:t/>
            </a:r>
            <a:br>
              <a:rPr lang="pt-BR" b="1" dirty="0">
                <a:latin typeface="Garamond" panose="02020404030301010803" pitchFamily="18" charset="0"/>
              </a:rPr>
            </a:br>
            <a:endParaRPr lang="pt-BR" sz="1600" b="1" dirty="0"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5761" y="407324"/>
            <a:ext cx="6469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Garamond" panose="02020404030301010803" pitchFamily="18" charset="0"/>
              </a:rPr>
              <a:t> </a:t>
            </a:r>
          </a:p>
        </p:txBody>
      </p:sp>
      <p:sp>
        <p:nvSpPr>
          <p:cNvPr id="6" name="Retângulo 5"/>
          <p:cNvSpPr/>
          <p:nvPr/>
        </p:nvSpPr>
        <p:spPr>
          <a:xfrm>
            <a:off x="365761" y="536610"/>
            <a:ext cx="84540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>
                <a:latin typeface="Garamond" panose="02020404030301010803" pitchFamily="18" charset="0"/>
              </a:rPr>
              <a:t>PROJETO </a:t>
            </a:r>
            <a:r>
              <a:rPr lang="pt-BR" sz="1800" b="1" dirty="0" smtClean="0">
                <a:latin typeface="Garamond" panose="02020404030301010803" pitchFamily="18" charset="0"/>
              </a:rPr>
              <a:t>EXECUTIVO - Lei </a:t>
            </a:r>
            <a:r>
              <a:rPr lang="pt-BR" sz="1800" b="1" dirty="0">
                <a:latin typeface="Garamond" panose="02020404030301010803" pitchFamily="18" charset="0"/>
              </a:rPr>
              <a:t>14.133/21 - Art. 6º - </a:t>
            </a:r>
            <a:r>
              <a:rPr lang="pt-BR" sz="1800" b="1" dirty="0" smtClean="0">
                <a:latin typeface="Garamond" panose="02020404030301010803" pitchFamily="18" charset="0"/>
              </a:rPr>
              <a:t>XXVI </a:t>
            </a:r>
            <a:endParaRPr lang="pt-BR" sz="1800" dirty="0" smtClean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  <a:p>
            <a:pPr algn="just"/>
            <a:r>
              <a:rPr lang="pt-BR" sz="1600" dirty="0" smtClean="0">
                <a:latin typeface="Garamond" panose="02020404030301010803" pitchFamily="18" charset="0"/>
              </a:rPr>
              <a:t>	C</a:t>
            </a:r>
            <a:r>
              <a:rPr lang="pt-BR" sz="1600" dirty="0" smtClean="0">
                <a:latin typeface="Garamond" panose="02020404030301010803" pitchFamily="18" charset="0"/>
              </a:rPr>
              <a:t>onjunto </a:t>
            </a:r>
            <a:r>
              <a:rPr lang="pt-BR" sz="1600" dirty="0">
                <a:latin typeface="Garamond" panose="02020404030301010803" pitchFamily="18" charset="0"/>
              </a:rPr>
              <a:t>de elementos necessários e suficientes à execução </a:t>
            </a:r>
            <a:r>
              <a:rPr lang="pt-BR" sz="1600" dirty="0" smtClean="0">
                <a:latin typeface="Garamond" panose="02020404030301010803" pitchFamily="18" charset="0"/>
              </a:rPr>
              <a:t>completa da </a:t>
            </a:r>
            <a:r>
              <a:rPr lang="pt-BR" sz="1600" dirty="0">
                <a:latin typeface="Garamond" panose="02020404030301010803" pitchFamily="18" charset="0"/>
              </a:rPr>
              <a:t>obra, com o </a:t>
            </a:r>
            <a:r>
              <a:rPr lang="pt-BR" sz="1600" b="1" u="sng" dirty="0">
                <a:latin typeface="Garamond" panose="02020404030301010803" pitchFamily="18" charset="0"/>
              </a:rPr>
              <a:t>detalhamento</a:t>
            </a:r>
            <a:r>
              <a:rPr lang="pt-BR" sz="1600" dirty="0">
                <a:latin typeface="Garamond" panose="02020404030301010803" pitchFamily="18" charset="0"/>
              </a:rPr>
              <a:t> das soluções previstas no projeto básico, </a:t>
            </a:r>
            <a:r>
              <a:rPr lang="pt-BR" sz="1600" b="1" u="sng" dirty="0">
                <a:latin typeface="Garamond" panose="02020404030301010803" pitchFamily="18" charset="0"/>
              </a:rPr>
              <a:t>a identificação de serviços</a:t>
            </a:r>
            <a:r>
              <a:rPr lang="pt-BR" sz="1600" b="1" u="sng" dirty="0" smtClean="0">
                <a:latin typeface="Garamond" panose="02020404030301010803" pitchFamily="18" charset="0"/>
              </a:rPr>
              <a:t>, de </a:t>
            </a:r>
            <a:r>
              <a:rPr lang="pt-BR" sz="1600" b="1" u="sng" dirty="0">
                <a:latin typeface="Garamond" panose="02020404030301010803" pitchFamily="18" charset="0"/>
              </a:rPr>
              <a:t>materiais e de equipamentos a serem incorporados à obra, bem como suas </a:t>
            </a:r>
            <a:r>
              <a:rPr lang="pt-BR" sz="1600" b="1" u="sng" dirty="0" smtClean="0">
                <a:latin typeface="Garamond" panose="02020404030301010803" pitchFamily="18" charset="0"/>
              </a:rPr>
              <a:t>especificações técnicas</a:t>
            </a:r>
            <a:r>
              <a:rPr lang="pt-BR" sz="1600" b="1" u="sng" dirty="0">
                <a:latin typeface="Garamond" panose="02020404030301010803" pitchFamily="18" charset="0"/>
              </a:rPr>
              <a:t>, de acordo com as normas técnicas pertinentes</a:t>
            </a:r>
            <a:r>
              <a:rPr lang="pt-BR" sz="1600" b="1" u="sng" dirty="0" smtClean="0">
                <a:latin typeface="Garamond" panose="02020404030301010803" pitchFamily="18" charset="0"/>
              </a:rPr>
              <a:t>;</a:t>
            </a:r>
          </a:p>
          <a:p>
            <a:pPr algn="just"/>
            <a:endParaRPr lang="pt-BR" sz="1600" b="1" dirty="0">
              <a:latin typeface="Garamond" panose="02020404030301010803" pitchFamily="18" charset="0"/>
            </a:endParaRPr>
          </a:p>
          <a:p>
            <a:pPr algn="just"/>
            <a:endParaRPr lang="pt-BR" sz="1600" b="1" dirty="0" smtClean="0">
              <a:latin typeface="Garamond" panose="02020404030301010803" pitchFamily="18" charset="0"/>
            </a:endParaRPr>
          </a:p>
          <a:p>
            <a:pPr algn="just"/>
            <a:r>
              <a:rPr lang="pt-BR" sz="1600" dirty="0" smtClean="0">
                <a:latin typeface="Garamond" panose="02020404030301010803" pitchFamily="18" charset="0"/>
              </a:rPr>
              <a:t>	O </a:t>
            </a:r>
            <a:r>
              <a:rPr lang="pt-BR" sz="1600" dirty="0">
                <a:latin typeface="Garamond" panose="02020404030301010803" pitchFamily="18" charset="0"/>
              </a:rPr>
              <a:t>projeto executivo é o documento que </a:t>
            </a:r>
            <a:r>
              <a:rPr lang="pt-BR" sz="1600" b="1" u="sng" dirty="0">
                <a:latin typeface="Garamond" panose="02020404030301010803" pitchFamily="18" charset="0"/>
              </a:rPr>
              <a:t>detalha as soluções previstas no projeto básico</a:t>
            </a:r>
            <a:r>
              <a:rPr lang="pt-BR" sz="1600" dirty="0">
                <a:latin typeface="Garamond" panose="02020404030301010803" pitchFamily="18" charset="0"/>
              </a:rPr>
              <a:t>, incluindo as especificações técnicas, a identificação de materiais e equipamentos, e a identificação dos serviços a serem realizados. </a:t>
            </a:r>
          </a:p>
          <a:p>
            <a:pPr algn="just"/>
            <a:endParaRPr lang="pt-BR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210" y="2452540"/>
            <a:ext cx="1403884" cy="820972"/>
            <a:chOff x="0" y="0"/>
            <a:chExt cx="5638478" cy="3230880"/>
          </a:xfrm>
        </p:grpSpPr>
        <p:sp>
          <p:nvSpPr>
            <p:cNvPr id="3" name="Freeform 3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314134" y="2452540"/>
            <a:ext cx="1403884" cy="820972"/>
            <a:chOff x="0" y="0"/>
            <a:chExt cx="5638478" cy="3230880"/>
          </a:xfrm>
        </p:grpSpPr>
        <p:sp>
          <p:nvSpPr>
            <p:cNvPr id="5" name="Freeform 5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70058" y="2452540"/>
            <a:ext cx="1403884" cy="820972"/>
            <a:chOff x="0" y="0"/>
            <a:chExt cx="5638478" cy="3230880"/>
          </a:xfrm>
        </p:grpSpPr>
        <p:sp>
          <p:nvSpPr>
            <p:cNvPr id="7" name="Freeform 7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425983" y="2452540"/>
            <a:ext cx="1403884" cy="820972"/>
            <a:chOff x="0" y="0"/>
            <a:chExt cx="5638478" cy="3230880"/>
          </a:xfrm>
        </p:grpSpPr>
        <p:sp>
          <p:nvSpPr>
            <p:cNvPr id="9" name="Freeform 9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981907" y="2452540"/>
            <a:ext cx="1403884" cy="820972"/>
            <a:chOff x="0" y="0"/>
            <a:chExt cx="5638478" cy="3230880"/>
          </a:xfrm>
        </p:grpSpPr>
        <p:sp>
          <p:nvSpPr>
            <p:cNvPr id="11" name="Freeform 11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890005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58210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1- PREGÃO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14134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2 - CONCORRÊNCIA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70058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3 - CONCURSO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25983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4 - LEILÃO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66246" y="1861496"/>
            <a:ext cx="183520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5 - DIÁLOGO COMPETITIVO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694427" y="496491"/>
            <a:ext cx="5755147" cy="563757"/>
            <a:chOff x="0" y="-47625"/>
            <a:chExt cx="15347058" cy="150335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7625"/>
              <a:ext cx="15347058" cy="820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8"/>
                </a:lnSpc>
                <a:spcBef>
                  <a:spcPct val="0"/>
                </a:spcBef>
              </a:pPr>
              <a:r>
                <a:rPr lang="en-US" sz="1800" spc="54">
                  <a:solidFill>
                    <a:srgbClr val="191919"/>
                  </a:solidFill>
                  <a:latin typeface="Aileron Heavy"/>
                </a:rPr>
                <a:t>MODALIDADES DE LICITAÇÃO ART. 28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66944" y="840176"/>
              <a:ext cx="1481317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endParaRPr sz="700"/>
            </a:p>
          </p:txBody>
        </p:sp>
      </p:grpSp>
      <p:sp>
        <p:nvSpPr>
          <p:cNvPr id="21" name="Freeform 21"/>
          <p:cNvSpPr/>
          <p:nvPr/>
        </p:nvSpPr>
        <p:spPr>
          <a:xfrm>
            <a:off x="2445929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003768" y="247074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9" y="0"/>
                </a:lnTo>
                <a:lnTo>
                  <a:pt x="2280589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557777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115616" y="2452540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5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</p:pic>
      <p:sp>
        <p:nvSpPr>
          <p:cNvPr id="27" name="Retângulo Arredondado 26"/>
          <p:cNvSpPr/>
          <p:nvPr/>
        </p:nvSpPr>
        <p:spPr>
          <a:xfrm>
            <a:off x="502599" y="1355097"/>
            <a:ext cx="1845579" cy="4278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CONCORRÊNCIA</a:t>
            </a:r>
            <a:endParaRPr lang="pt-BR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Retângulo Arredondado 27"/>
          <p:cNvSpPr/>
          <p:nvPr/>
        </p:nvSpPr>
        <p:spPr>
          <a:xfrm>
            <a:off x="3061269" y="612265"/>
            <a:ext cx="1115735" cy="3355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Quando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Retângulo Arredondado 28"/>
          <p:cNvSpPr/>
          <p:nvPr/>
        </p:nvSpPr>
        <p:spPr>
          <a:xfrm>
            <a:off x="4790114" y="440329"/>
            <a:ext cx="4043493" cy="6199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-     Bens e serviços especiais;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Obras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Serviços de engenharia (comum e especial)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Retângulo Arredondado 29"/>
          <p:cNvSpPr/>
          <p:nvPr/>
        </p:nvSpPr>
        <p:spPr>
          <a:xfrm>
            <a:off x="3104566" y="1539984"/>
            <a:ext cx="1039521" cy="3691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Critérios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1" name="Retângulo Arredondado 30"/>
          <p:cNvSpPr/>
          <p:nvPr/>
        </p:nvSpPr>
        <p:spPr>
          <a:xfrm>
            <a:off x="4419327" y="1551534"/>
            <a:ext cx="1426129" cy="3691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Todos (Exceto maior lance)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2" name="Retângulo Arredondado 31"/>
          <p:cNvSpPr/>
          <p:nvPr/>
        </p:nvSpPr>
        <p:spPr>
          <a:xfrm>
            <a:off x="6127292" y="1190128"/>
            <a:ext cx="2916039" cy="12806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Menor preço;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Melhor Técnica ou conteúdo artístico;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Técnica e Preço;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Maior retorno econômico;</a:t>
            </a:r>
          </a:p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Maior desconto. 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3" name="Retângulo Arredondado 32"/>
          <p:cNvSpPr/>
          <p:nvPr/>
        </p:nvSpPr>
        <p:spPr>
          <a:xfrm>
            <a:off x="3124086" y="2359612"/>
            <a:ext cx="835462" cy="284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Rito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4" name="Retângulo Arredondado 33"/>
          <p:cNvSpPr/>
          <p:nvPr/>
        </p:nvSpPr>
        <p:spPr>
          <a:xfrm>
            <a:off x="4353886" y="2376642"/>
            <a:ext cx="1203891" cy="284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Comum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36" name="Conector de Seta Reta 35"/>
          <p:cNvCxnSpPr>
            <a:stCxn id="28" idx="3"/>
          </p:cNvCxnSpPr>
          <p:nvPr/>
        </p:nvCxnSpPr>
        <p:spPr>
          <a:xfrm flipV="1">
            <a:off x="4177004" y="780044"/>
            <a:ext cx="613110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>
            <a:stCxn id="30" idx="3"/>
          </p:cNvCxnSpPr>
          <p:nvPr/>
        </p:nvCxnSpPr>
        <p:spPr>
          <a:xfrm flipV="1">
            <a:off x="4144087" y="1724541"/>
            <a:ext cx="242323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have Esquerda 38"/>
          <p:cNvSpPr/>
          <p:nvPr/>
        </p:nvSpPr>
        <p:spPr>
          <a:xfrm>
            <a:off x="5928253" y="1182219"/>
            <a:ext cx="144100" cy="1288526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1" name="Conector de Seta Reta 40"/>
          <p:cNvCxnSpPr>
            <a:stCxn id="33" idx="3"/>
            <a:endCxn id="34" idx="1"/>
          </p:cNvCxnSpPr>
          <p:nvPr/>
        </p:nvCxnSpPr>
        <p:spPr>
          <a:xfrm>
            <a:off x="3959548" y="2501959"/>
            <a:ext cx="394338" cy="1703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have Esquerda 45"/>
          <p:cNvSpPr/>
          <p:nvPr/>
        </p:nvSpPr>
        <p:spPr>
          <a:xfrm>
            <a:off x="2813876" y="490294"/>
            <a:ext cx="170216" cy="2220053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Arredondado 46"/>
          <p:cNvSpPr/>
          <p:nvPr/>
        </p:nvSpPr>
        <p:spPr>
          <a:xfrm>
            <a:off x="613147" y="3355423"/>
            <a:ext cx="1530391" cy="49999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Pregão</a:t>
            </a:r>
            <a:endParaRPr lang="pt-BR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8" name="Retângulo Arredondado 47"/>
          <p:cNvSpPr/>
          <p:nvPr/>
        </p:nvSpPr>
        <p:spPr>
          <a:xfrm>
            <a:off x="2893544" y="3039310"/>
            <a:ext cx="1115735" cy="3355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Quando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9" name="Retângulo Arredondado 48"/>
          <p:cNvSpPr/>
          <p:nvPr/>
        </p:nvSpPr>
        <p:spPr>
          <a:xfrm>
            <a:off x="2893544" y="3595569"/>
            <a:ext cx="1039521" cy="3691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Critérios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0" name="Retângulo Arredondado 49"/>
          <p:cNvSpPr/>
          <p:nvPr/>
        </p:nvSpPr>
        <p:spPr>
          <a:xfrm>
            <a:off x="2906112" y="4181377"/>
            <a:ext cx="835462" cy="284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Rito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1" name="Retângulo Arredondado 50"/>
          <p:cNvSpPr/>
          <p:nvPr/>
        </p:nvSpPr>
        <p:spPr>
          <a:xfrm>
            <a:off x="4419327" y="2937238"/>
            <a:ext cx="2174420" cy="4444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Bens e Serviços comuns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2" name="Retângulo Arredondado 51"/>
          <p:cNvSpPr/>
          <p:nvPr/>
        </p:nvSpPr>
        <p:spPr>
          <a:xfrm>
            <a:off x="4430997" y="3582979"/>
            <a:ext cx="1426129" cy="4330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Menor Preço / Maior Desconto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3" name="Retângulo Arredondado 52"/>
          <p:cNvSpPr/>
          <p:nvPr/>
        </p:nvSpPr>
        <p:spPr>
          <a:xfrm>
            <a:off x="4419327" y="4181377"/>
            <a:ext cx="1203891" cy="284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Comum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54" name="Conector de Seta Reta 53"/>
          <p:cNvCxnSpPr/>
          <p:nvPr/>
        </p:nvCxnSpPr>
        <p:spPr>
          <a:xfrm>
            <a:off x="4003768" y="3216331"/>
            <a:ext cx="306194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>
            <a:off x="3933065" y="3767536"/>
            <a:ext cx="453345" cy="1259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>
            <a:off x="3715489" y="4323724"/>
            <a:ext cx="638397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have Esquerda 61"/>
          <p:cNvSpPr/>
          <p:nvPr/>
        </p:nvSpPr>
        <p:spPr>
          <a:xfrm>
            <a:off x="2605136" y="2873219"/>
            <a:ext cx="159282" cy="1723755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Google Shape;62;p14"/>
          <p:cNvSpPr txBox="1"/>
          <p:nvPr/>
        </p:nvSpPr>
        <p:spPr>
          <a:xfrm>
            <a:off x="117446" y="60279"/>
            <a:ext cx="820443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MODALIDADES E CRITÉRIOS DE JULGAMENTO</a:t>
            </a:r>
            <a:endParaRPr lang="pt-BR" sz="1050" dirty="0">
              <a:solidFill>
                <a:schemeClr val="dk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210" y="2452540"/>
            <a:ext cx="1403884" cy="820972"/>
            <a:chOff x="0" y="0"/>
            <a:chExt cx="5638478" cy="3230880"/>
          </a:xfrm>
        </p:grpSpPr>
        <p:sp>
          <p:nvSpPr>
            <p:cNvPr id="3" name="Freeform 3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314134" y="2452540"/>
            <a:ext cx="1403884" cy="820972"/>
            <a:chOff x="0" y="0"/>
            <a:chExt cx="5638478" cy="3230880"/>
          </a:xfrm>
        </p:grpSpPr>
        <p:sp>
          <p:nvSpPr>
            <p:cNvPr id="5" name="Freeform 5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70058" y="2452540"/>
            <a:ext cx="1403884" cy="820972"/>
            <a:chOff x="0" y="0"/>
            <a:chExt cx="5638478" cy="3230880"/>
          </a:xfrm>
        </p:grpSpPr>
        <p:sp>
          <p:nvSpPr>
            <p:cNvPr id="7" name="Freeform 7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425983" y="2452540"/>
            <a:ext cx="1403884" cy="820972"/>
            <a:chOff x="0" y="0"/>
            <a:chExt cx="5638478" cy="3230880"/>
          </a:xfrm>
        </p:grpSpPr>
        <p:sp>
          <p:nvSpPr>
            <p:cNvPr id="9" name="Freeform 9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981907" y="2452540"/>
            <a:ext cx="1403884" cy="820972"/>
            <a:chOff x="0" y="0"/>
            <a:chExt cx="5638478" cy="3230880"/>
          </a:xfrm>
        </p:grpSpPr>
        <p:sp>
          <p:nvSpPr>
            <p:cNvPr id="11" name="Freeform 11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890005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58210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1- PREGÃO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14134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2 - CONCORRÊNCIA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70058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3 - CONCURSO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25983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4 - LEILÃO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66246" y="1861496"/>
            <a:ext cx="183520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5 - DIÁLOGO COMPETITIVO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694427" y="496491"/>
            <a:ext cx="5755147" cy="563757"/>
            <a:chOff x="0" y="-47625"/>
            <a:chExt cx="15347058" cy="150335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7625"/>
              <a:ext cx="15347058" cy="820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8"/>
                </a:lnSpc>
                <a:spcBef>
                  <a:spcPct val="0"/>
                </a:spcBef>
              </a:pPr>
              <a:r>
                <a:rPr lang="en-US" sz="1800" spc="54">
                  <a:solidFill>
                    <a:srgbClr val="191919"/>
                  </a:solidFill>
                  <a:latin typeface="Aileron Heavy"/>
                </a:rPr>
                <a:t>MODALIDADES DE LICITAÇÃO ART. 28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66944" y="840176"/>
              <a:ext cx="1481317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endParaRPr sz="700"/>
            </a:p>
          </p:txBody>
        </p:sp>
      </p:grpSp>
      <p:sp>
        <p:nvSpPr>
          <p:cNvPr id="21" name="Freeform 21"/>
          <p:cNvSpPr/>
          <p:nvPr/>
        </p:nvSpPr>
        <p:spPr>
          <a:xfrm>
            <a:off x="2445929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003768" y="247074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9" y="0"/>
                </a:lnTo>
                <a:lnTo>
                  <a:pt x="2280589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557777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115616" y="2452540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5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tângulo Arredondado 26"/>
          <p:cNvSpPr/>
          <p:nvPr/>
        </p:nvSpPr>
        <p:spPr>
          <a:xfrm>
            <a:off x="502599" y="1355097"/>
            <a:ext cx="1845579" cy="4278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CONCURSO</a:t>
            </a:r>
            <a:endParaRPr lang="pt-BR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Retângulo Arredondado 27"/>
          <p:cNvSpPr/>
          <p:nvPr/>
        </p:nvSpPr>
        <p:spPr>
          <a:xfrm>
            <a:off x="3061269" y="612265"/>
            <a:ext cx="1115735" cy="3355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Quando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Retângulo Arredondado 28"/>
          <p:cNvSpPr/>
          <p:nvPr/>
        </p:nvSpPr>
        <p:spPr>
          <a:xfrm>
            <a:off x="4790114" y="515889"/>
            <a:ext cx="2927303" cy="4659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Trabalho técnico, científico e artístico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Retângulo Arredondado 29"/>
          <p:cNvSpPr/>
          <p:nvPr/>
        </p:nvSpPr>
        <p:spPr>
          <a:xfrm>
            <a:off x="3083531" y="1120934"/>
            <a:ext cx="1039521" cy="3691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Critérios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1" name="Retângulo Arredondado 30"/>
          <p:cNvSpPr/>
          <p:nvPr/>
        </p:nvSpPr>
        <p:spPr>
          <a:xfrm>
            <a:off x="4753074" y="1139660"/>
            <a:ext cx="2930143" cy="3691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Melhor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técnica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ou conteúdo artístico;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3081505" y="1620000"/>
            <a:ext cx="835462" cy="284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Rito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4" name="Retângulo Arredondado 33"/>
          <p:cNvSpPr/>
          <p:nvPr/>
        </p:nvSpPr>
        <p:spPr>
          <a:xfrm>
            <a:off x="4789680" y="1588187"/>
            <a:ext cx="1203891" cy="284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Especial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36" name="Conector de Seta Reta 35"/>
          <p:cNvCxnSpPr>
            <a:stCxn id="28" idx="3"/>
          </p:cNvCxnSpPr>
          <p:nvPr/>
        </p:nvCxnSpPr>
        <p:spPr>
          <a:xfrm flipV="1">
            <a:off x="4177004" y="780044"/>
            <a:ext cx="613110" cy="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>
            <a:off x="4123052" y="1311110"/>
            <a:ext cx="63002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flipV="1">
            <a:off x="3925883" y="1740911"/>
            <a:ext cx="752117" cy="2244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have Esquerda 45"/>
          <p:cNvSpPr/>
          <p:nvPr/>
        </p:nvSpPr>
        <p:spPr>
          <a:xfrm>
            <a:off x="2845228" y="540350"/>
            <a:ext cx="172868" cy="1633104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Arredondado 46"/>
          <p:cNvSpPr/>
          <p:nvPr/>
        </p:nvSpPr>
        <p:spPr>
          <a:xfrm>
            <a:off x="613147" y="3355423"/>
            <a:ext cx="1530391" cy="49999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Leilão</a:t>
            </a:r>
            <a:endParaRPr lang="pt-BR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8" name="Retângulo Arredondado 47"/>
          <p:cNvSpPr/>
          <p:nvPr/>
        </p:nvSpPr>
        <p:spPr>
          <a:xfrm>
            <a:off x="2893544" y="3039310"/>
            <a:ext cx="1115735" cy="3355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Quando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9" name="Retângulo Arredondado 48"/>
          <p:cNvSpPr/>
          <p:nvPr/>
        </p:nvSpPr>
        <p:spPr>
          <a:xfrm>
            <a:off x="2893544" y="3595569"/>
            <a:ext cx="1039521" cy="3691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Critérios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0" name="Retângulo Arredondado 49"/>
          <p:cNvSpPr/>
          <p:nvPr/>
        </p:nvSpPr>
        <p:spPr>
          <a:xfrm>
            <a:off x="2906112" y="4181377"/>
            <a:ext cx="835462" cy="284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Rito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1" name="Retângulo Arredondado 50"/>
          <p:cNvSpPr/>
          <p:nvPr/>
        </p:nvSpPr>
        <p:spPr>
          <a:xfrm>
            <a:off x="4419327" y="2937238"/>
            <a:ext cx="2174420" cy="4444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Alienação de Bens móveis e imóveis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2" name="Retângulo Arredondado 51"/>
          <p:cNvSpPr/>
          <p:nvPr/>
        </p:nvSpPr>
        <p:spPr>
          <a:xfrm>
            <a:off x="4430997" y="3582979"/>
            <a:ext cx="1426129" cy="4330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Maior lance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3" name="Retângulo Arredondado 52"/>
          <p:cNvSpPr/>
          <p:nvPr/>
        </p:nvSpPr>
        <p:spPr>
          <a:xfrm>
            <a:off x="4419327" y="4181377"/>
            <a:ext cx="1203891" cy="284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Especial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54" name="Conector de Seta Reta 53"/>
          <p:cNvCxnSpPr/>
          <p:nvPr/>
        </p:nvCxnSpPr>
        <p:spPr>
          <a:xfrm>
            <a:off x="4003768" y="3216331"/>
            <a:ext cx="306194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>
            <a:off x="3933065" y="3767536"/>
            <a:ext cx="453345" cy="1259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>
            <a:off x="3715489" y="4323724"/>
            <a:ext cx="638397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have Esquerda 61"/>
          <p:cNvSpPr/>
          <p:nvPr/>
        </p:nvSpPr>
        <p:spPr>
          <a:xfrm>
            <a:off x="2605136" y="2873219"/>
            <a:ext cx="159282" cy="1723755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097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210" y="2452540"/>
            <a:ext cx="1403884" cy="820972"/>
            <a:chOff x="0" y="0"/>
            <a:chExt cx="5638478" cy="3230880"/>
          </a:xfrm>
        </p:grpSpPr>
        <p:sp>
          <p:nvSpPr>
            <p:cNvPr id="3" name="Freeform 3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314134" y="2452540"/>
            <a:ext cx="1403884" cy="820972"/>
            <a:chOff x="0" y="0"/>
            <a:chExt cx="5638478" cy="3230880"/>
          </a:xfrm>
        </p:grpSpPr>
        <p:sp>
          <p:nvSpPr>
            <p:cNvPr id="5" name="Freeform 5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70058" y="2452540"/>
            <a:ext cx="1403884" cy="820972"/>
            <a:chOff x="0" y="0"/>
            <a:chExt cx="5638478" cy="3230880"/>
          </a:xfrm>
        </p:grpSpPr>
        <p:sp>
          <p:nvSpPr>
            <p:cNvPr id="7" name="Freeform 7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425983" y="2452540"/>
            <a:ext cx="1403884" cy="820972"/>
            <a:chOff x="0" y="0"/>
            <a:chExt cx="5638478" cy="3230880"/>
          </a:xfrm>
        </p:grpSpPr>
        <p:sp>
          <p:nvSpPr>
            <p:cNvPr id="9" name="Freeform 9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981907" y="2452540"/>
            <a:ext cx="1403884" cy="820972"/>
            <a:chOff x="0" y="0"/>
            <a:chExt cx="5638478" cy="3230880"/>
          </a:xfrm>
        </p:grpSpPr>
        <p:sp>
          <p:nvSpPr>
            <p:cNvPr id="11" name="Freeform 11"/>
            <p:cNvSpPr/>
            <p:nvPr/>
          </p:nvSpPr>
          <p:spPr>
            <a:xfrm>
              <a:off x="5080" y="12700"/>
              <a:ext cx="5623239" cy="3205480"/>
            </a:xfrm>
            <a:custGeom>
              <a:avLst/>
              <a:gdLst/>
              <a:ahLst/>
              <a:cxnLst/>
              <a:rect l="l" t="t" r="r" b="b"/>
              <a:pathLst>
                <a:path w="5623239" h="3205480">
                  <a:moveTo>
                    <a:pt x="4833298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4833298" y="0"/>
                  </a:lnTo>
                  <a:lnTo>
                    <a:pt x="5623238" y="1602740"/>
                  </a:lnTo>
                  <a:lnTo>
                    <a:pt x="4833298" y="320548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890005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58210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1- PREGÃO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14134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2 - CONCORRÊNCIA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70058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3 - CONCURSO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25983" y="1861496"/>
            <a:ext cx="140388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4 - LEILÃO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66246" y="1861496"/>
            <a:ext cx="183520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5"/>
              </a:lnSpc>
            </a:pPr>
            <a:r>
              <a:rPr lang="en-US" sz="1050" spc="21">
                <a:solidFill>
                  <a:srgbClr val="191919"/>
                </a:solidFill>
                <a:latin typeface="Aileron Regular Bold"/>
              </a:rPr>
              <a:t>5 - DIÁLOGO COMPETITIVO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694427" y="496491"/>
            <a:ext cx="5755147" cy="563757"/>
            <a:chOff x="0" y="-47625"/>
            <a:chExt cx="15347058" cy="150335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7625"/>
              <a:ext cx="15347058" cy="820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58"/>
                </a:lnSpc>
                <a:spcBef>
                  <a:spcPct val="0"/>
                </a:spcBef>
              </a:pPr>
              <a:r>
                <a:rPr lang="en-US" sz="1800" spc="54">
                  <a:solidFill>
                    <a:srgbClr val="191919"/>
                  </a:solidFill>
                  <a:latin typeface="Aileron Heavy"/>
                </a:rPr>
                <a:t>MODALIDADES DE LICITAÇÃO ART. 28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66944" y="840176"/>
              <a:ext cx="1481317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endParaRPr sz="700"/>
            </a:p>
          </p:txBody>
        </p:sp>
      </p:grpSp>
      <p:sp>
        <p:nvSpPr>
          <p:cNvPr id="21" name="Freeform 21"/>
          <p:cNvSpPr/>
          <p:nvPr/>
        </p:nvSpPr>
        <p:spPr>
          <a:xfrm>
            <a:off x="2445929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003768" y="247074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9" y="0"/>
                </a:lnTo>
                <a:lnTo>
                  <a:pt x="2280589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557777" y="2413565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115616" y="2452540"/>
            <a:ext cx="1140294" cy="802767"/>
          </a:xfrm>
          <a:custGeom>
            <a:avLst/>
            <a:gdLst/>
            <a:ahLst/>
            <a:cxnLst/>
            <a:rect l="l" t="t" r="r" b="b"/>
            <a:pathLst>
              <a:path w="2280588" h="1605534">
                <a:moveTo>
                  <a:pt x="0" y="0"/>
                </a:moveTo>
                <a:lnTo>
                  <a:pt x="2280588" y="0"/>
                </a:lnTo>
                <a:lnTo>
                  <a:pt x="2280588" y="1605534"/>
                </a:lnTo>
                <a:lnTo>
                  <a:pt x="0" y="16055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25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tângulo Arredondado 26"/>
          <p:cNvSpPr/>
          <p:nvPr/>
        </p:nvSpPr>
        <p:spPr>
          <a:xfrm>
            <a:off x="490315" y="2005102"/>
            <a:ext cx="1845579" cy="4278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DIÁLOGO COMPETITIVO</a:t>
            </a:r>
            <a:endParaRPr lang="pt-BR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Retângulo Arredondado 27"/>
          <p:cNvSpPr/>
          <p:nvPr/>
        </p:nvSpPr>
        <p:spPr>
          <a:xfrm>
            <a:off x="3028355" y="1184401"/>
            <a:ext cx="1115735" cy="3355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Quando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Retângulo Arredondado 28"/>
          <p:cNvSpPr/>
          <p:nvPr/>
        </p:nvSpPr>
        <p:spPr>
          <a:xfrm>
            <a:off x="4790114" y="515889"/>
            <a:ext cx="3675091" cy="4659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Os procedimentos “normais” não são adequados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Retângulo Arredondado 29"/>
          <p:cNvSpPr/>
          <p:nvPr/>
        </p:nvSpPr>
        <p:spPr>
          <a:xfrm>
            <a:off x="3012202" y="2437042"/>
            <a:ext cx="1039521" cy="3691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Critérios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1" name="Retângulo Arredondado 30"/>
          <p:cNvSpPr/>
          <p:nvPr/>
        </p:nvSpPr>
        <p:spPr>
          <a:xfrm>
            <a:off x="4812451" y="2407228"/>
            <a:ext cx="2930143" cy="3691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Próprios/definidos no edital.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3" name="Retângulo Arredondado 32"/>
          <p:cNvSpPr/>
          <p:nvPr/>
        </p:nvSpPr>
        <p:spPr>
          <a:xfrm>
            <a:off x="3088800" y="3027793"/>
            <a:ext cx="835462" cy="284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Rito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4" name="Retângulo Arredondado 33"/>
          <p:cNvSpPr/>
          <p:nvPr/>
        </p:nvSpPr>
        <p:spPr>
          <a:xfrm>
            <a:off x="4708044" y="2980762"/>
            <a:ext cx="1203891" cy="284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Especial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36" name="Conector de Seta Reta 35"/>
          <p:cNvCxnSpPr>
            <a:stCxn id="28" idx="3"/>
          </p:cNvCxnSpPr>
          <p:nvPr/>
        </p:nvCxnSpPr>
        <p:spPr>
          <a:xfrm flipV="1">
            <a:off x="4144090" y="780045"/>
            <a:ext cx="646024" cy="57213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>
            <a:off x="4078022" y="2628153"/>
            <a:ext cx="63002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flipV="1">
            <a:off x="3921398" y="3154072"/>
            <a:ext cx="752117" cy="2244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have Esquerda 45"/>
          <p:cNvSpPr/>
          <p:nvPr/>
        </p:nvSpPr>
        <p:spPr>
          <a:xfrm>
            <a:off x="2559609" y="604007"/>
            <a:ext cx="331676" cy="3179428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Arredondado 49"/>
          <p:cNvSpPr/>
          <p:nvPr/>
        </p:nvSpPr>
        <p:spPr>
          <a:xfrm>
            <a:off x="4812451" y="1514753"/>
            <a:ext cx="3788999" cy="5533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Inovação/adaptação das soluções/impossibilidade de definir com precisão.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3" name="Retângulo Arredondado 52"/>
          <p:cNvSpPr/>
          <p:nvPr/>
        </p:nvSpPr>
        <p:spPr>
          <a:xfrm>
            <a:off x="4824037" y="1103014"/>
            <a:ext cx="3641168" cy="284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Realizar diálogos para identificar as alternativas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59" name="Conector de Seta Reta 58"/>
          <p:cNvCxnSpPr>
            <a:stCxn id="33" idx="3"/>
          </p:cNvCxnSpPr>
          <p:nvPr/>
        </p:nvCxnSpPr>
        <p:spPr>
          <a:xfrm>
            <a:off x="3924262" y="3170140"/>
            <a:ext cx="742258" cy="36398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flipV="1">
            <a:off x="4151717" y="1245361"/>
            <a:ext cx="638397" cy="10681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>
            <a:stCxn id="28" idx="3"/>
          </p:cNvCxnSpPr>
          <p:nvPr/>
        </p:nvCxnSpPr>
        <p:spPr>
          <a:xfrm>
            <a:off x="4144090" y="1352181"/>
            <a:ext cx="698263" cy="44423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Arredondado 57"/>
          <p:cNvSpPr/>
          <p:nvPr/>
        </p:nvSpPr>
        <p:spPr>
          <a:xfrm>
            <a:off x="4708044" y="3385321"/>
            <a:ext cx="1203891" cy="284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Pré-seleção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0" name="Retângulo Arredondado 59"/>
          <p:cNvSpPr/>
          <p:nvPr/>
        </p:nvSpPr>
        <p:spPr>
          <a:xfrm>
            <a:off x="6053494" y="3385321"/>
            <a:ext cx="1474468" cy="254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Diálogos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1" name="Retângulo Arredondado 60"/>
          <p:cNvSpPr/>
          <p:nvPr/>
        </p:nvSpPr>
        <p:spPr>
          <a:xfrm>
            <a:off x="7742594" y="3299524"/>
            <a:ext cx="1203891" cy="3924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Fase competitiva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63" name="Conector de Seta Reta 62"/>
          <p:cNvCxnSpPr>
            <a:endCxn id="60" idx="1"/>
          </p:cNvCxnSpPr>
          <p:nvPr/>
        </p:nvCxnSpPr>
        <p:spPr>
          <a:xfrm flipV="1">
            <a:off x="5953459" y="3512524"/>
            <a:ext cx="100035" cy="216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/>
          <p:cNvCxnSpPr/>
          <p:nvPr/>
        </p:nvCxnSpPr>
        <p:spPr>
          <a:xfrm>
            <a:off x="7527962" y="3512524"/>
            <a:ext cx="255570" cy="491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112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483"/>
            <a:ext cx="9143990" cy="51435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2" name="Google Shape;62;p14"/>
          <p:cNvSpPr txBox="1"/>
          <p:nvPr/>
        </p:nvSpPr>
        <p:spPr>
          <a:xfrm>
            <a:off x="480128" y="60279"/>
            <a:ext cx="711374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CRITÉRIOS DE JULGAMENTO – MENOR PREÇO OU MAIOR DESCONTO – </a:t>
            </a:r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</a:rPr>
              <a:t>IN </a:t>
            </a:r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73/2022</a:t>
            </a:r>
            <a:endParaRPr lang="pt-BR" sz="10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" name="Rolagem Vertical 8"/>
          <p:cNvSpPr/>
          <p:nvPr/>
        </p:nvSpPr>
        <p:spPr>
          <a:xfrm>
            <a:off x="-67112" y="1842465"/>
            <a:ext cx="1904301" cy="1504742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50851">
              <a:buClrTx/>
            </a:pPr>
            <a:r>
              <a:rPr lang="pt-BR" sz="1200" b="1" kern="1200" dirty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MENOR PREÇO OU MAIOR DESCONTO</a:t>
            </a:r>
          </a:p>
        </p:txBody>
      </p:sp>
      <p:sp>
        <p:nvSpPr>
          <p:cNvPr id="4" name="Retângulo Arredondado 3"/>
          <p:cNvSpPr/>
          <p:nvPr/>
        </p:nvSpPr>
        <p:spPr>
          <a:xfrm>
            <a:off x="2114026" y="799718"/>
            <a:ext cx="6895750" cy="6602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Dispõe sobre a licitação pelo </a:t>
            </a:r>
            <a:r>
              <a:rPr lang="pt-BR" b="1" dirty="0">
                <a:solidFill>
                  <a:schemeClr val="tx1"/>
                </a:solidFill>
                <a:latin typeface="Garamond" panose="02020404030301010803" pitchFamily="18" charset="0"/>
              </a:rPr>
              <a:t>critério de julgamento por menor preço ou maior desconto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, na forma eletrônica, para a contratação de bens, serviços e obras, no âmbito da Administração Pública federal direta, autárquica e fundacional.</a:t>
            </a:r>
          </a:p>
        </p:txBody>
      </p:sp>
      <p:sp>
        <p:nvSpPr>
          <p:cNvPr id="2" name="Retângulo Arredondado 1"/>
          <p:cNvSpPr/>
          <p:nvPr/>
        </p:nvSpPr>
        <p:spPr>
          <a:xfrm>
            <a:off x="2114026" y="1569004"/>
            <a:ext cx="6895750" cy="9057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O critério de julgamento de menor preço ou maior desconto será adotado quando o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E.T.P - estudo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técnico preliminar demonstrar que </a:t>
            </a:r>
            <a:r>
              <a:rPr lang="pt-BR" b="1" dirty="0">
                <a:solidFill>
                  <a:schemeClr val="tx1"/>
                </a:solidFill>
                <a:latin typeface="Garamond" panose="02020404030301010803" pitchFamily="18" charset="0"/>
              </a:rPr>
              <a:t>a avaliação e a ponderação da qualidade técnica das propostas que </a:t>
            </a:r>
            <a:r>
              <a:rPr lang="pt-BR" b="1" u="sng" dirty="0">
                <a:solidFill>
                  <a:schemeClr val="tx1"/>
                </a:solidFill>
                <a:latin typeface="Garamond" panose="02020404030301010803" pitchFamily="18" charset="0"/>
              </a:rPr>
              <a:t>excederem os requisitos mínimos das especificações </a:t>
            </a:r>
            <a:r>
              <a:rPr lang="pt-BR" b="1" dirty="0">
                <a:solidFill>
                  <a:schemeClr val="tx1"/>
                </a:solidFill>
                <a:latin typeface="Garamond" panose="02020404030301010803" pitchFamily="18" charset="0"/>
              </a:rPr>
              <a:t>não forem relevantes aos fins pretendidos pela Administração.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2172759" y="2791438"/>
            <a:ext cx="1862355" cy="5033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1"/>
                </a:solidFill>
                <a:latin typeface="Garamond" panose="02020404030301010803" pitchFamily="18" charset="0"/>
              </a:rPr>
              <a:t>Considerará o menor dispêndio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4622334" y="2634403"/>
            <a:ext cx="4387442" cy="8472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Também serão considerados, se objetivamente definidos no edital, os </a:t>
            </a:r>
            <a:r>
              <a:rPr lang="pt-BR" b="1" dirty="0">
                <a:solidFill>
                  <a:schemeClr val="tx1"/>
                </a:solidFill>
                <a:latin typeface="Garamond" panose="02020404030301010803" pitchFamily="18" charset="0"/>
              </a:rPr>
              <a:t>custos indiretos de despesas de manutenção, utilização, reposição, depreciação e impacto ambiental e ainda o ciclo de vida do objeto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</p:txBody>
      </p:sp>
      <p:cxnSp>
        <p:nvCxnSpPr>
          <p:cNvPr id="7" name="Conector de Seta Reta 6"/>
          <p:cNvCxnSpPr>
            <a:stCxn id="3" idx="3"/>
            <a:endCxn id="5" idx="1"/>
          </p:cNvCxnSpPr>
          <p:nvPr/>
        </p:nvCxnSpPr>
        <p:spPr>
          <a:xfrm>
            <a:off x="4035114" y="3043108"/>
            <a:ext cx="587220" cy="1493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Arredondado 7"/>
          <p:cNvSpPr/>
          <p:nvPr/>
        </p:nvSpPr>
        <p:spPr>
          <a:xfrm>
            <a:off x="2172759" y="3920289"/>
            <a:ext cx="914390" cy="4026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 Adotado para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3498209" y="3649211"/>
            <a:ext cx="5058561" cy="11409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I - na modalidade pregão, obrigatoriamente;</a:t>
            </a:r>
          </a:p>
          <a:p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II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- na modalidade concorrência, observado o art. 3º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  <a:endParaRPr lang="pt-BR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III - na fase competitiva da modalidade diálogo competitivo, quando for entendido como o mais adequado à solução identificada na fase de diálogo.</a:t>
            </a: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3103936" y="4135772"/>
            <a:ext cx="394273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9" idx="3"/>
          </p:cNvCxnSpPr>
          <p:nvPr/>
        </p:nvCxnSpPr>
        <p:spPr>
          <a:xfrm flipV="1">
            <a:off x="1649096" y="1979802"/>
            <a:ext cx="406207" cy="61503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9" idx="3"/>
          </p:cNvCxnSpPr>
          <p:nvPr/>
        </p:nvCxnSpPr>
        <p:spPr>
          <a:xfrm>
            <a:off x="1649096" y="2594836"/>
            <a:ext cx="464930" cy="46321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>
            <a:stCxn id="9" idx="3"/>
          </p:cNvCxnSpPr>
          <p:nvPr/>
        </p:nvCxnSpPr>
        <p:spPr>
          <a:xfrm>
            <a:off x="1649096" y="2594836"/>
            <a:ext cx="464930" cy="154093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2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05947" y="238899"/>
            <a:ext cx="8509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b="1" dirty="0" smtClean="0">
              <a:latin typeface="Garamond" panose="02020404030301010803" pitchFamily="18" charset="0"/>
            </a:endParaRPr>
          </a:p>
          <a:p>
            <a:pPr marL="171450" indent="-171450">
              <a:buFontTx/>
              <a:buChar char="-"/>
            </a:pPr>
            <a:endParaRPr lang="pt-BR" sz="1200" b="1" dirty="0">
              <a:latin typeface="Garamond" panose="02020404030301010803" pitchFamily="18" charset="0"/>
            </a:endParaRPr>
          </a:p>
          <a:p>
            <a:pPr algn="just"/>
            <a:endParaRPr lang="pt-BR" sz="1600" dirty="0">
              <a:latin typeface="Garamond" panose="020204040303010108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02377" y="1072473"/>
            <a:ext cx="52556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Obrigado a </a:t>
            </a:r>
            <a:r>
              <a:rPr lang="pt-BR" sz="2000" b="1" dirty="0" smtClean="0"/>
              <a:t>todos pela atenção e participação!</a:t>
            </a:r>
            <a:endParaRPr lang="pt-BR" sz="2000" b="1" dirty="0"/>
          </a:p>
          <a:p>
            <a:pPr algn="ctr"/>
            <a:endParaRPr lang="pt-BR" sz="2000" b="1" dirty="0" smtClean="0"/>
          </a:p>
          <a:p>
            <a:pPr algn="ctr"/>
            <a:r>
              <a:rPr lang="pt-BR" sz="2000" b="1" dirty="0" smtClean="0"/>
              <a:t>Até </a:t>
            </a:r>
            <a:r>
              <a:rPr lang="pt-BR" sz="2000" b="1" dirty="0"/>
              <a:t>breve.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Vicente Natalino Silva</a:t>
            </a:r>
          </a:p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Siga - @</a:t>
            </a:r>
            <a:r>
              <a:rPr lang="pt-BR" sz="2000" b="1" dirty="0" err="1" smtClean="0"/>
              <a:t>licitecomintegridade</a:t>
            </a:r>
            <a:endParaRPr lang="pt-BR" sz="2000" b="1" dirty="0"/>
          </a:p>
          <a:p>
            <a:pPr algn="ctr"/>
            <a:r>
              <a:rPr lang="pt-BR" sz="2000" b="1" dirty="0" smtClean="0"/>
              <a:t>@</a:t>
            </a:r>
            <a:r>
              <a:rPr lang="pt-BR" sz="2000" b="1" dirty="0" err="1" smtClean="0"/>
              <a:t>unyflex</a:t>
            </a:r>
            <a:endParaRPr lang="pt-BR" sz="2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846" y="3265714"/>
            <a:ext cx="359813" cy="34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55372" y="296562"/>
            <a:ext cx="870574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800" b="1" dirty="0">
              <a:highlight>
                <a:srgbClr val="FFFFFF"/>
              </a:highlight>
            </a:endParaRPr>
          </a:p>
          <a:p>
            <a:pPr lvl="0" algn="just"/>
            <a:r>
              <a:rPr lang="pt-BR" sz="1600" dirty="0" smtClean="0">
                <a:latin typeface="Garamond" panose="02020404030301010803" pitchFamily="18" charset="0"/>
              </a:rPr>
              <a:t>	A </a:t>
            </a:r>
            <a:r>
              <a:rPr lang="pt-BR" sz="1600" dirty="0">
                <a:latin typeface="Garamond" panose="02020404030301010803" pitchFamily="18" charset="0"/>
              </a:rPr>
              <a:t>instrução do processo licitatório e de </a:t>
            </a:r>
            <a:r>
              <a:rPr lang="pt-BR" sz="1600" dirty="0" smtClean="0">
                <a:latin typeface="Garamond" panose="02020404030301010803" pitchFamily="18" charset="0"/>
              </a:rPr>
              <a:t>contratação direta, </a:t>
            </a:r>
            <a:r>
              <a:rPr lang="pt-BR" sz="1600" dirty="0">
                <a:latin typeface="Garamond" panose="02020404030301010803" pitchFamily="18" charset="0"/>
              </a:rPr>
              <a:t>conforme a Lei 14.133/2021, exige um conjunto de documentos e procedimentos para garantir a </a:t>
            </a:r>
            <a:r>
              <a:rPr lang="pt-BR" sz="1600" b="1" dirty="0">
                <a:latin typeface="Garamond" panose="02020404030301010803" pitchFamily="18" charset="0"/>
              </a:rPr>
              <a:t>legalidade, transparência e eficiência </a:t>
            </a:r>
            <a:r>
              <a:rPr lang="pt-BR" sz="1600" dirty="0">
                <a:latin typeface="Garamond" panose="02020404030301010803" pitchFamily="18" charset="0"/>
              </a:rPr>
              <a:t>das contratações públicas</a:t>
            </a:r>
            <a:r>
              <a:rPr lang="pt-BR" sz="1600" dirty="0" smtClean="0">
                <a:latin typeface="Garamond" panose="02020404030301010803" pitchFamily="18" charset="0"/>
              </a:rPr>
              <a:t>.</a:t>
            </a:r>
          </a:p>
          <a:p>
            <a:pPr lvl="0" algn="just"/>
            <a:endParaRPr lang="pt-BR" sz="1600" dirty="0">
              <a:latin typeface="Garamond" panose="02020404030301010803" pitchFamily="18" charset="0"/>
            </a:endParaRPr>
          </a:p>
          <a:p>
            <a:pPr lvl="2" algn="just"/>
            <a:r>
              <a:rPr lang="pt-BR" sz="1600" b="1" dirty="0" smtClean="0">
                <a:latin typeface="Garamond" panose="02020404030301010803" pitchFamily="18" charset="0"/>
              </a:rPr>
              <a:t>	</a:t>
            </a:r>
            <a:r>
              <a:rPr lang="pt-BR" sz="1600" b="1" i="1" dirty="0" smtClean="0">
                <a:latin typeface="Garamond" panose="02020404030301010803" pitchFamily="18" charset="0"/>
              </a:rPr>
              <a:t>Art</a:t>
            </a:r>
            <a:r>
              <a:rPr lang="pt-BR" sz="1600" b="1" i="1" dirty="0">
                <a:latin typeface="Garamond" panose="02020404030301010803" pitchFamily="18" charset="0"/>
              </a:rPr>
              <a:t>. 12. </a:t>
            </a:r>
            <a:r>
              <a:rPr lang="pt-BR" sz="1600" i="1" dirty="0">
                <a:latin typeface="Garamond" panose="02020404030301010803" pitchFamily="18" charset="0"/>
              </a:rPr>
              <a:t>No processo licitatório, observar-se-á o seguinte: [...] VII – a partir de </a:t>
            </a:r>
            <a:r>
              <a:rPr lang="pt-BR" sz="1600" b="1" i="1" dirty="0" smtClean="0">
                <a:latin typeface="Garamond" panose="02020404030301010803" pitchFamily="18" charset="0"/>
              </a:rPr>
              <a:t>documentos de 	formalização </a:t>
            </a:r>
            <a:r>
              <a:rPr lang="pt-BR" sz="1600" b="1" i="1" dirty="0">
                <a:latin typeface="Garamond" panose="02020404030301010803" pitchFamily="18" charset="0"/>
              </a:rPr>
              <a:t>de demandas</a:t>
            </a:r>
            <a:r>
              <a:rPr lang="pt-BR" sz="1600" i="1" dirty="0">
                <a:latin typeface="Garamond" panose="02020404030301010803" pitchFamily="18" charset="0"/>
              </a:rPr>
              <a:t>, os órgãos responsáveis pelo planejamento de cada </a:t>
            </a:r>
            <a:r>
              <a:rPr lang="pt-BR" sz="1600" i="1" dirty="0" smtClean="0">
                <a:latin typeface="Garamond" panose="02020404030301010803" pitchFamily="18" charset="0"/>
              </a:rPr>
              <a:t>ente federativo 	</a:t>
            </a:r>
            <a:r>
              <a:rPr lang="pt-BR" sz="1600" b="1" i="1" dirty="0" smtClean="0">
                <a:latin typeface="Garamond" panose="02020404030301010803" pitchFamily="18" charset="0"/>
              </a:rPr>
              <a:t>poderão</a:t>
            </a:r>
            <a:r>
              <a:rPr lang="pt-BR" sz="1600" i="1" dirty="0">
                <a:latin typeface="Garamond" panose="02020404030301010803" pitchFamily="18" charset="0"/>
              </a:rPr>
              <a:t>, na forma de </a:t>
            </a:r>
            <a:r>
              <a:rPr lang="pt-BR" sz="1600" b="1" i="1" dirty="0">
                <a:latin typeface="Garamond" panose="02020404030301010803" pitchFamily="18" charset="0"/>
              </a:rPr>
              <a:t>regulamento</a:t>
            </a:r>
            <a:r>
              <a:rPr lang="pt-BR" sz="1600" i="1" dirty="0">
                <a:latin typeface="Garamond" panose="02020404030301010803" pitchFamily="18" charset="0"/>
              </a:rPr>
              <a:t>, </a:t>
            </a:r>
            <a:r>
              <a:rPr lang="pt-BR" sz="1600" b="1" i="1" dirty="0">
                <a:latin typeface="Garamond" panose="02020404030301010803" pitchFamily="18" charset="0"/>
              </a:rPr>
              <a:t>elaborar plano de contratações anual</a:t>
            </a:r>
            <a:r>
              <a:rPr lang="pt-BR" sz="1600" i="1" dirty="0" smtClean="0">
                <a:latin typeface="Garamond" panose="02020404030301010803" pitchFamily="18" charset="0"/>
              </a:rPr>
              <a:t>, com </a:t>
            </a:r>
            <a:r>
              <a:rPr lang="pt-BR" sz="1600" i="1" dirty="0">
                <a:latin typeface="Garamond" panose="02020404030301010803" pitchFamily="18" charset="0"/>
              </a:rPr>
              <a:t>o objetivo </a:t>
            </a:r>
            <a:r>
              <a:rPr lang="pt-BR" sz="1600" i="1" dirty="0" smtClean="0">
                <a:latin typeface="Garamond" panose="02020404030301010803" pitchFamily="18" charset="0"/>
              </a:rPr>
              <a:t>de 	racionalizar </a:t>
            </a:r>
            <a:r>
              <a:rPr lang="pt-BR" sz="1600" i="1" dirty="0">
                <a:latin typeface="Garamond" panose="02020404030301010803" pitchFamily="18" charset="0"/>
              </a:rPr>
              <a:t>as contratações dos órgãos e entidades sob </a:t>
            </a:r>
            <a:r>
              <a:rPr lang="pt-BR" sz="1600" i="1" dirty="0" smtClean="0">
                <a:latin typeface="Garamond" panose="02020404030301010803" pitchFamily="18" charset="0"/>
              </a:rPr>
              <a:t>sua competência</a:t>
            </a:r>
            <a:r>
              <a:rPr lang="pt-BR" sz="1600" i="1" dirty="0">
                <a:latin typeface="Garamond" panose="02020404030301010803" pitchFamily="18" charset="0"/>
              </a:rPr>
              <a:t>, garantir o </a:t>
            </a:r>
            <a:r>
              <a:rPr lang="pt-BR" sz="1600" i="1" dirty="0" smtClean="0">
                <a:latin typeface="Garamond" panose="02020404030301010803" pitchFamily="18" charset="0"/>
              </a:rPr>
              <a:t>alinhamento </a:t>
            </a:r>
            <a:r>
              <a:rPr lang="pt-BR" sz="1600" i="1" dirty="0">
                <a:latin typeface="Garamond" panose="02020404030301010803" pitchFamily="18" charset="0"/>
              </a:rPr>
              <a:t>com </a:t>
            </a:r>
            <a:r>
              <a:rPr lang="pt-BR" sz="1600" i="1" dirty="0" smtClean="0">
                <a:latin typeface="Garamond" panose="02020404030301010803" pitchFamily="18" charset="0"/>
              </a:rPr>
              <a:t>o </a:t>
            </a:r>
            <a:r>
              <a:rPr lang="pt-BR" sz="1600" i="1" dirty="0">
                <a:latin typeface="Garamond" panose="02020404030301010803" pitchFamily="18" charset="0"/>
              </a:rPr>
              <a:t>seu </a:t>
            </a:r>
            <a:r>
              <a:rPr lang="pt-BR" sz="1600" i="1" dirty="0" smtClean="0">
                <a:latin typeface="Garamond" panose="02020404030301010803" pitchFamily="18" charset="0"/>
              </a:rPr>
              <a:t>	planejamento </a:t>
            </a:r>
            <a:r>
              <a:rPr lang="pt-BR" sz="1600" i="1" dirty="0">
                <a:latin typeface="Garamond" panose="02020404030301010803" pitchFamily="18" charset="0"/>
              </a:rPr>
              <a:t>estratégico e subsidiar </a:t>
            </a:r>
            <a:r>
              <a:rPr lang="pt-BR" sz="1600" i="1" dirty="0" smtClean="0">
                <a:latin typeface="Garamond" panose="02020404030301010803" pitchFamily="18" charset="0"/>
              </a:rPr>
              <a:t>a elaboração </a:t>
            </a:r>
            <a:r>
              <a:rPr lang="pt-BR" sz="1600" i="1" dirty="0">
                <a:latin typeface="Garamond" panose="02020404030301010803" pitchFamily="18" charset="0"/>
              </a:rPr>
              <a:t>das respectivas leis </a:t>
            </a:r>
            <a:r>
              <a:rPr lang="pt-BR" sz="1600" i="1" dirty="0" smtClean="0">
                <a:latin typeface="Garamond" panose="02020404030301010803" pitchFamily="18" charset="0"/>
              </a:rPr>
              <a:t>	orçamentárias.</a:t>
            </a:r>
          </a:p>
          <a:p>
            <a:pPr lvl="2" algn="just"/>
            <a:endParaRPr lang="pt-BR" sz="1600" i="1" dirty="0" smtClean="0">
              <a:latin typeface="Garamond" panose="02020404030301010803" pitchFamily="18" charset="0"/>
            </a:endParaRPr>
          </a:p>
          <a:p>
            <a:pPr lvl="2" algn="just"/>
            <a:r>
              <a:rPr lang="pt-BR" sz="1600" b="1" i="1" dirty="0" smtClean="0">
                <a:latin typeface="Garamond" panose="02020404030301010803" pitchFamily="18" charset="0"/>
              </a:rPr>
              <a:t>	Art</a:t>
            </a:r>
            <a:r>
              <a:rPr lang="pt-BR" sz="1600" b="1" i="1" dirty="0">
                <a:latin typeface="Garamond" panose="02020404030301010803" pitchFamily="18" charset="0"/>
              </a:rPr>
              <a:t>. 18. </a:t>
            </a:r>
            <a:r>
              <a:rPr lang="pt-BR" sz="1600" i="1" dirty="0">
                <a:latin typeface="Garamond" panose="02020404030301010803" pitchFamily="18" charset="0"/>
              </a:rPr>
              <a:t>A </a:t>
            </a:r>
            <a:r>
              <a:rPr lang="pt-BR" sz="1600" b="1" i="1" dirty="0">
                <a:latin typeface="Garamond" panose="02020404030301010803" pitchFamily="18" charset="0"/>
              </a:rPr>
              <a:t>fase preparatória </a:t>
            </a:r>
            <a:r>
              <a:rPr lang="pt-BR" sz="1600" i="1" dirty="0">
                <a:latin typeface="Garamond" panose="02020404030301010803" pitchFamily="18" charset="0"/>
              </a:rPr>
              <a:t>do processo licitatório é caracterizada pelo </a:t>
            </a:r>
            <a:r>
              <a:rPr lang="pt-BR" sz="1600" b="1" i="1" dirty="0">
                <a:latin typeface="Garamond" panose="02020404030301010803" pitchFamily="18" charset="0"/>
              </a:rPr>
              <a:t>planejamento</a:t>
            </a:r>
            <a:r>
              <a:rPr lang="pt-BR" sz="1600" i="1" dirty="0">
                <a:latin typeface="Garamond" panose="02020404030301010803" pitchFamily="18" charset="0"/>
              </a:rPr>
              <a:t> e deve 	compatibilizar-se com o </a:t>
            </a:r>
            <a:r>
              <a:rPr lang="pt-BR" sz="1600" b="1" i="1" u="sng" dirty="0">
                <a:latin typeface="Garamond" panose="02020404030301010803" pitchFamily="18" charset="0"/>
              </a:rPr>
              <a:t>plano de contratações anual </a:t>
            </a:r>
            <a:r>
              <a:rPr lang="pt-BR" sz="1600" i="1" dirty="0">
                <a:latin typeface="Garamond" panose="02020404030301010803" pitchFamily="18" charset="0"/>
              </a:rPr>
              <a:t>de que trata o inciso VII do caput do art. </a:t>
            </a:r>
            <a:r>
              <a:rPr lang="pt-BR" sz="1600" i="1" dirty="0" smtClean="0">
                <a:latin typeface="Garamond" panose="02020404030301010803" pitchFamily="18" charset="0"/>
              </a:rPr>
              <a:t>12 </a:t>
            </a:r>
            <a:r>
              <a:rPr lang="pt-BR" sz="1600" i="1" dirty="0">
                <a:latin typeface="Garamond" panose="02020404030301010803" pitchFamily="18" charset="0"/>
              </a:rPr>
              <a:t>desta </a:t>
            </a:r>
            <a:r>
              <a:rPr lang="pt-BR" sz="1600" i="1" dirty="0" smtClean="0">
                <a:latin typeface="Garamond" panose="02020404030301010803" pitchFamily="18" charset="0"/>
              </a:rPr>
              <a:t>	Lei</a:t>
            </a:r>
            <a:r>
              <a:rPr lang="pt-BR" sz="1600" i="1" dirty="0">
                <a:latin typeface="Garamond" panose="02020404030301010803" pitchFamily="18" charset="0"/>
              </a:rPr>
              <a:t>, sempre que elaborado, e com as </a:t>
            </a:r>
            <a:r>
              <a:rPr lang="pt-BR" sz="1600" b="1" i="1" dirty="0">
                <a:latin typeface="Garamond" panose="02020404030301010803" pitchFamily="18" charset="0"/>
              </a:rPr>
              <a:t>leis orçamentárias</a:t>
            </a:r>
            <a:r>
              <a:rPr lang="pt-BR" sz="1600" i="1" dirty="0">
                <a:latin typeface="Garamond" panose="02020404030301010803" pitchFamily="18" charset="0"/>
              </a:rPr>
              <a:t>, bem como abordar todas as </a:t>
            </a:r>
            <a:r>
              <a:rPr lang="pt-BR" sz="1600" i="1" dirty="0" smtClean="0">
                <a:latin typeface="Garamond" panose="02020404030301010803" pitchFamily="18" charset="0"/>
              </a:rPr>
              <a:t>considerações 	técnicas</a:t>
            </a:r>
            <a:r>
              <a:rPr lang="pt-BR" sz="1600" i="1" dirty="0">
                <a:latin typeface="Garamond" panose="02020404030301010803" pitchFamily="18" charset="0"/>
              </a:rPr>
              <a:t>, mercadológicas e de gestão que podem interferir na contratação, </a:t>
            </a:r>
            <a:r>
              <a:rPr lang="pt-BR" sz="1600" i="1" dirty="0" smtClean="0">
                <a:latin typeface="Garamond" panose="02020404030301010803" pitchFamily="18" charset="0"/>
              </a:rPr>
              <a:t>compreendidos:</a:t>
            </a:r>
          </a:p>
          <a:p>
            <a:pPr lvl="2" algn="just"/>
            <a:r>
              <a:rPr lang="pt-BR" sz="1600" i="1" dirty="0">
                <a:latin typeface="Garamond" panose="02020404030301010803" pitchFamily="18" charset="0"/>
              </a:rPr>
              <a:t>	</a:t>
            </a:r>
            <a:r>
              <a:rPr lang="pt-BR" sz="1600" i="1" dirty="0" smtClean="0">
                <a:latin typeface="Garamond" panose="02020404030301010803" pitchFamily="18" charset="0"/>
              </a:rPr>
              <a:t>I </a:t>
            </a:r>
            <a:r>
              <a:rPr lang="pt-BR" sz="1600" i="1" dirty="0">
                <a:latin typeface="Garamond" panose="02020404030301010803" pitchFamily="18" charset="0"/>
              </a:rPr>
              <a:t>- a descrição da necessidade da contratação fundamentada em estudo técnico preliminar </a:t>
            </a:r>
            <a:r>
              <a:rPr lang="pt-BR" sz="1600" i="1" dirty="0" smtClean="0">
                <a:latin typeface="Garamond" panose="02020404030301010803" pitchFamily="18" charset="0"/>
              </a:rPr>
              <a:t>(...)</a:t>
            </a:r>
            <a:endParaRPr lang="pt-BR" sz="1600" i="1" dirty="0">
              <a:latin typeface="Garamond" panose="02020404030301010803" pitchFamily="18" charset="0"/>
            </a:endParaRPr>
          </a:p>
          <a:p>
            <a:pPr lvl="2" algn="just"/>
            <a:endParaRPr lang="pt-BR" sz="1600" dirty="0">
              <a:latin typeface="Garamond" panose="02020404030301010803" pitchFamily="18" charset="0"/>
            </a:endParaRPr>
          </a:p>
          <a:p>
            <a:pPr lvl="2" algn="just"/>
            <a:endParaRPr lang="pt-BR" sz="1600" dirty="0" smtClean="0">
              <a:latin typeface="Garamond" panose="02020404030301010803" pitchFamily="18" charset="0"/>
            </a:endParaRPr>
          </a:p>
          <a:p>
            <a:pPr lvl="2" algn="just"/>
            <a:endParaRPr lang="pt-BR" sz="1600" dirty="0">
              <a:latin typeface="Garamond" panose="02020404030301010803" pitchFamily="18" charset="0"/>
            </a:endParaRPr>
          </a:p>
          <a:p>
            <a:pPr lvl="0" algn="just"/>
            <a:endParaRPr lang="pt-BR" b="1" dirty="0">
              <a:latin typeface="Garamond" panose="02020404030301010803" pitchFamily="18" charset="0"/>
            </a:endParaRPr>
          </a:p>
          <a:p>
            <a:pPr lvl="0" algn="just"/>
            <a:endParaRPr lang="pt-BR" b="1" dirty="0" smtClean="0">
              <a:latin typeface="Garamond" panose="02020404030301010803" pitchFamily="18" charset="0"/>
            </a:endParaRPr>
          </a:p>
          <a:p>
            <a:pPr lvl="0" algn="just"/>
            <a:endParaRPr lang="pt-BR" b="1" dirty="0">
              <a:latin typeface="Garamond" panose="02020404030301010803" pitchFamily="18" charset="0"/>
            </a:endParaRPr>
          </a:p>
          <a:p>
            <a:pPr lvl="0" algn="just"/>
            <a:endParaRPr lang="pt-BR" b="1" dirty="0" smtClean="0">
              <a:latin typeface="Garamond" panose="02020404030301010803" pitchFamily="18" charset="0"/>
            </a:endParaRPr>
          </a:p>
          <a:p>
            <a:pPr lvl="0"/>
            <a:endParaRPr lang="pt-BR" b="1" dirty="0">
              <a:latin typeface="Garamond" panose="02020404030301010803" pitchFamily="18" charset="0"/>
            </a:endParaRPr>
          </a:p>
          <a:p>
            <a:pPr lvl="0"/>
            <a:r>
              <a:rPr lang="pt-BR" b="1" dirty="0">
                <a:latin typeface="Garamond" panose="02020404030301010803" pitchFamily="18" charset="0"/>
              </a:rPr>
              <a:t/>
            </a:r>
            <a:br>
              <a:rPr lang="pt-BR" b="1" dirty="0">
                <a:latin typeface="Garamond" panose="02020404030301010803" pitchFamily="18" charset="0"/>
              </a:rPr>
            </a:br>
            <a:endParaRPr lang="pt-BR" sz="1600" b="1" dirty="0"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2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255373" y="296562"/>
            <a:ext cx="81142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1600" b="1" dirty="0">
              <a:highlight>
                <a:srgbClr val="FFFFFF"/>
              </a:highlight>
            </a:endParaRPr>
          </a:p>
          <a:p>
            <a:pPr lvl="0" algn="just"/>
            <a:endParaRPr lang="pt-BR" b="1" dirty="0">
              <a:latin typeface="Garamond" panose="02020404030301010803" pitchFamily="18" charset="0"/>
            </a:endParaRPr>
          </a:p>
          <a:p>
            <a:pPr lvl="0" algn="just"/>
            <a:endParaRPr lang="pt-BR" b="1" dirty="0" smtClean="0">
              <a:latin typeface="Garamond" panose="02020404030301010803" pitchFamily="18" charset="0"/>
            </a:endParaRPr>
          </a:p>
          <a:p>
            <a:pPr lvl="0" algn="just"/>
            <a:endParaRPr lang="pt-BR" b="1" dirty="0">
              <a:latin typeface="Garamond" panose="02020404030301010803" pitchFamily="18" charset="0"/>
            </a:endParaRPr>
          </a:p>
          <a:p>
            <a:pPr lvl="0" algn="just"/>
            <a:endParaRPr lang="pt-BR" b="1" dirty="0" smtClean="0">
              <a:latin typeface="Garamond" panose="02020404030301010803" pitchFamily="18" charset="0"/>
            </a:endParaRPr>
          </a:p>
          <a:p>
            <a:pPr lvl="0"/>
            <a:endParaRPr lang="pt-BR" b="1" dirty="0">
              <a:latin typeface="Garamond" panose="02020404030301010803" pitchFamily="18" charset="0"/>
            </a:endParaRPr>
          </a:p>
          <a:p>
            <a:pPr lvl="0"/>
            <a:r>
              <a:rPr lang="pt-BR" b="1" dirty="0">
                <a:latin typeface="Garamond" panose="02020404030301010803" pitchFamily="18" charset="0"/>
              </a:rPr>
              <a:t/>
            </a:r>
            <a:br>
              <a:rPr lang="pt-BR" b="1" dirty="0">
                <a:latin typeface="Garamond" panose="02020404030301010803" pitchFamily="18" charset="0"/>
              </a:rPr>
            </a:br>
            <a:endParaRPr lang="pt-BR" sz="1600" b="1" dirty="0"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sp>
        <p:nvSpPr>
          <p:cNvPr id="2" name="Rolagem Vertical 1"/>
          <p:cNvSpPr/>
          <p:nvPr/>
        </p:nvSpPr>
        <p:spPr>
          <a:xfrm>
            <a:off x="-53550" y="1969915"/>
            <a:ext cx="1754659" cy="1433384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FASE PREPARATÓRIA</a:t>
            </a:r>
            <a:endParaRPr lang="pt-BR" sz="12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tângulo Arredondado 5"/>
          <p:cNvSpPr/>
          <p:nvPr/>
        </p:nvSpPr>
        <p:spPr>
          <a:xfrm>
            <a:off x="5556420" y="1086594"/>
            <a:ext cx="2446639" cy="280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0851">
              <a:buClrTx/>
            </a:pPr>
            <a:r>
              <a:rPr lang="pt-BR" kern="1200" dirty="0">
                <a:solidFill>
                  <a:prstClr val="black"/>
                </a:solidFill>
                <a:latin typeface="Garamond" panose="02020404030301010803" pitchFamily="18" charset="0"/>
              </a:rPr>
              <a:t>Termo de </a:t>
            </a:r>
            <a:r>
              <a:rPr lang="pt-BR" kern="1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referência - TR</a:t>
            </a:r>
            <a:endParaRPr lang="pt-BR" kern="12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tângulo Arredondado 6"/>
          <p:cNvSpPr/>
          <p:nvPr/>
        </p:nvSpPr>
        <p:spPr>
          <a:xfrm>
            <a:off x="1989436" y="2141050"/>
            <a:ext cx="2998573" cy="4275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0851">
              <a:buClrTx/>
            </a:pPr>
            <a:r>
              <a:rPr lang="pt-BR" kern="1200" dirty="0">
                <a:solidFill>
                  <a:prstClr val="black"/>
                </a:solidFill>
                <a:latin typeface="Garamond" panose="02020404030301010803" pitchFamily="18" charset="0"/>
              </a:rPr>
              <a:t>Condições de execução e pagamento e garantias</a:t>
            </a:r>
          </a:p>
        </p:txBody>
      </p:sp>
      <p:sp>
        <p:nvSpPr>
          <p:cNvPr id="8" name="Retângulo Arredondado 7"/>
          <p:cNvSpPr/>
          <p:nvPr/>
        </p:nvSpPr>
        <p:spPr>
          <a:xfrm>
            <a:off x="2038864" y="3171494"/>
            <a:ext cx="2949146" cy="3954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0851">
              <a:buClrTx/>
            </a:pPr>
            <a:r>
              <a:rPr lang="pt-BR" kern="1200" dirty="0">
                <a:solidFill>
                  <a:prstClr val="black"/>
                </a:solidFill>
                <a:latin typeface="Garamond" panose="02020404030301010803" pitchFamily="18" charset="0"/>
              </a:rPr>
              <a:t>Elaboração do edital e minuta (anexo)</a:t>
            </a:r>
          </a:p>
        </p:txBody>
      </p:sp>
      <p:sp>
        <p:nvSpPr>
          <p:cNvPr id="9" name="Retângulo Arredondado 8"/>
          <p:cNvSpPr/>
          <p:nvPr/>
        </p:nvSpPr>
        <p:spPr>
          <a:xfrm>
            <a:off x="2038864" y="4045533"/>
            <a:ext cx="2949146" cy="3130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0851">
              <a:buClrTx/>
            </a:pPr>
            <a:r>
              <a:rPr lang="pt-BR" kern="1200">
                <a:solidFill>
                  <a:prstClr val="black"/>
                </a:solidFill>
                <a:latin typeface="Garamond" panose="02020404030301010803" pitchFamily="18" charset="0"/>
              </a:rPr>
              <a:t>Regras licitatórias</a:t>
            </a:r>
            <a:endParaRPr lang="pt-BR" kern="12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Retângulo Arredondado 9"/>
          <p:cNvSpPr/>
          <p:nvPr/>
        </p:nvSpPr>
        <p:spPr>
          <a:xfrm>
            <a:off x="2038864" y="4425641"/>
            <a:ext cx="2949146" cy="3377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0851">
              <a:buClrTx/>
            </a:pPr>
            <a:r>
              <a:rPr lang="pt-BR" kern="1200">
                <a:solidFill>
                  <a:prstClr val="black"/>
                </a:solidFill>
                <a:latin typeface="Garamond" panose="02020404030301010803" pitchFamily="18" charset="0"/>
              </a:rPr>
              <a:t>Análise de riscos</a:t>
            </a:r>
            <a:endParaRPr lang="pt-BR" kern="12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tângulo Arredondado 10"/>
          <p:cNvSpPr/>
          <p:nvPr/>
        </p:nvSpPr>
        <p:spPr>
          <a:xfrm>
            <a:off x="5556420" y="1461023"/>
            <a:ext cx="2446639" cy="2823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0851">
              <a:buClrTx/>
            </a:pPr>
            <a:r>
              <a:rPr lang="pt-BR" kern="1200">
                <a:solidFill>
                  <a:prstClr val="black"/>
                </a:solidFill>
                <a:latin typeface="Garamond" panose="02020404030301010803" pitchFamily="18" charset="0"/>
              </a:rPr>
              <a:t>Anteprojeto</a:t>
            </a:r>
            <a:endParaRPr lang="pt-BR" kern="12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etângulo Arredondado 12"/>
          <p:cNvSpPr/>
          <p:nvPr/>
        </p:nvSpPr>
        <p:spPr>
          <a:xfrm>
            <a:off x="2038864" y="682941"/>
            <a:ext cx="2949146" cy="4036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0851">
              <a:buClrTx/>
            </a:pPr>
            <a:r>
              <a:rPr lang="pt-BR" kern="1200" dirty="0">
                <a:solidFill>
                  <a:prstClr val="black"/>
                </a:solidFill>
                <a:latin typeface="Garamond" panose="02020404030301010803" pitchFamily="18" charset="0"/>
              </a:rPr>
              <a:t>Necessidade da contratação (Motivação)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2038864" y="1438561"/>
            <a:ext cx="2949146" cy="3048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0851">
              <a:buClrTx/>
            </a:pPr>
            <a:r>
              <a:rPr lang="pt-BR" kern="1200" dirty="0">
                <a:solidFill>
                  <a:prstClr val="black"/>
                </a:solidFill>
                <a:latin typeface="Garamond" panose="02020404030301010803" pitchFamily="18" charset="0"/>
              </a:rPr>
              <a:t>Definição do objeto</a:t>
            </a:r>
          </a:p>
        </p:txBody>
      </p:sp>
      <p:sp>
        <p:nvSpPr>
          <p:cNvPr id="15" name="Retângulo Arredondado 14"/>
          <p:cNvSpPr/>
          <p:nvPr/>
        </p:nvSpPr>
        <p:spPr>
          <a:xfrm>
            <a:off x="2030621" y="2668304"/>
            <a:ext cx="2949146" cy="3871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0851">
              <a:buClrTx/>
            </a:pPr>
            <a:r>
              <a:rPr lang="pt-BR" kern="1200">
                <a:solidFill>
                  <a:prstClr val="black"/>
                </a:solidFill>
                <a:latin typeface="Garamond" panose="02020404030301010803" pitchFamily="18" charset="0"/>
              </a:rPr>
              <a:t>Orçamento estimado</a:t>
            </a:r>
            <a:endParaRPr lang="pt-BR" kern="12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5556420" y="474098"/>
            <a:ext cx="3486912" cy="5423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0851">
              <a:buClrTx/>
            </a:pPr>
            <a:r>
              <a:rPr lang="pt-BR" kern="1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DFD – Documento de Formalização da Demanda; </a:t>
            </a:r>
          </a:p>
          <a:p>
            <a:pPr lvl="0" algn="ctr" defTabSz="950851">
              <a:buClrTx/>
            </a:pPr>
            <a:r>
              <a:rPr lang="pt-BR" kern="1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Estudo </a:t>
            </a:r>
            <a:r>
              <a:rPr lang="pt-BR" kern="1200" dirty="0">
                <a:solidFill>
                  <a:prstClr val="black"/>
                </a:solidFill>
                <a:latin typeface="Garamond" panose="02020404030301010803" pitchFamily="18" charset="0"/>
              </a:rPr>
              <a:t>técnico </a:t>
            </a:r>
            <a:r>
              <a:rPr lang="pt-BR" kern="12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preliminar - ETP</a:t>
            </a:r>
            <a:endParaRPr lang="pt-BR" kern="12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tângulo Arredondado 16"/>
          <p:cNvSpPr/>
          <p:nvPr/>
        </p:nvSpPr>
        <p:spPr>
          <a:xfrm>
            <a:off x="2030621" y="3641070"/>
            <a:ext cx="2949146" cy="3303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0851">
              <a:buClrTx/>
            </a:pPr>
            <a:r>
              <a:rPr lang="pt-BR" kern="1200">
                <a:solidFill>
                  <a:prstClr val="black"/>
                </a:solidFill>
                <a:latin typeface="Garamond" panose="02020404030301010803" pitchFamily="18" charset="0"/>
              </a:rPr>
              <a:t>Regime de fornecimento</a:t>
            </a:r>
            <a:endParaRPr lang="pt-BR" kern="12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>
            <a:off x="4988010" y="860459"/>
            <a:ext cx="535460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288323" y="104765"/>
            <a:ext cx="8081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Fase preparatória do processo licitatório – instrução - </a:t>
            </a:r>
            <a:r>
              <a:rPr kumimoji="0" lang="pt-BR" sz="18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arts</a:t>
            </a:r>
            <a:r>
              <a:rPr kumimoji="0" lang="pt-BR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. 18 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0" name="Retângulo Arredondado 19"/>
          <p:cNvSpPr/>
          <p:nvPr/>
        </p:nvSpPr>
        <p:spPr>
          <a:xfrm>
            <a:off x="5556420" y="1828800"/>
            <a:ext cx="2446639" cy="312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0851">
              <a:buClrTx/>
            </a:pPr>
            <a:r>
              <a:rPr lang="pt-BR" kern="1200">
                <a:solidFill>
                  <a:prstClr val="black"/>
                </a:solidFill>
                <a:latin typeface="Garamond" panose="02020404030301010803" pitchFamily="18" charset="0"/>
              </a:rPr>
              <a:t>Projeto básico ou executivo</a:t>
            </a:r>
            <a:endParaRPr lang="pt-BR" kern="12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5556420" y="2686607"/>
            <a:ext cx="2446639" cy="3688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0851">
              <a:buClrTx/>
            </a:pPr>
            <a:r>
              <a:rPr lang="pt-BR" kern="1200" dirty="0">
                <a:solidFill>
                  <a:prstClr val="black"/>
                </a:solidFill>
                <a:latin typeface="Garamond" panose="02020404030301010803" pitchFamily="18" charset="0"/>
              </a:rPr>
              <a:t>Momento da divulgação – ato motivado</a:t>
            </a:r>
          </a:p>
        </p:txBody>
      </p:sp>
      <p:sp>
        <p:nvSpPr>
          <p:cNvPr id="22" name="Retângulo Arredondado 21"/>
          <p:cNvSpPr/>
          <p:nvPr/>
        </p:nvSpPr>
        <p:spPr>
          <a:xfrm>
            <a:off x="5556419" y="3797643"/>
            <a:ext cx="2446639" cy="7166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0851">
              <a:buClrTx/>
            </a:pPr>
            <a:r>
              <a:rPr lang="pt-BR" kern="1200">
                <a:solidFill>
                  <a:prstClr val="black"/>
                </a:solidFill>
                <a:latin typeface="Garamond" panose="02020404030301010803" pitchFamily="18" charset="0"/>
              </a:rPr>
              <a:t>Modalidade, critério de julgamento e modo de disputa</a:t>
            </a:r>
            <a:endParaRPr lang="pt-BR" kern="12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cxnSp>
        <p:nvCxnSpPr>
          <p:cNvPr id="31" name="Conector de Seta Reta 30"/>
          <p:cNvCxnSpPr>
            <a:stCxn id="14" idx="3"/>
          </p:cNvCxnSpPr>
          <p:nvPr/>
        </p:nvCxnSpPr>
        <p:spPr>
          <a:xfrm flipV="1">
            <a:off x="4988010" y="1235676"/>
            <a:ext cx="506628" cy="35528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14" idx="3"/>
          </p:cNvCxnSpPr>
          <p:nvPr/>
        </p:nvCxnSpPr>
        <p:spPr>
          <a:xfrm>
            <a:off x="4988010" y="1590962"/>
            <a:ext cx="531340" cy="1541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4988009" y="1590962"/>
            <a:ext cx="506629" cy="36140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>
            <a:stCxn id="15" idx="3"/>
          </p:cNvCxnSpPr>
          <p:nvPr/>
        </p:nvCxnSpPr>
        <p:spPr>
          <a:xfrm>
            <a:off x="4979767" y="2861894"/>
            <a:ext cx="543703" cy="1311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>
            <a:stCxn id="9" idx="3"/>
          </p:cNvCxnSpPr>
          <p:nvPr/>
        </p:nvCxnSpPr>
        <p:spPr>
          <a:xfrm flipV="1">
            <a:off x="4988010" y="4193059"/>
            <a:ext cx="531340" cy="899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have Esquerda 39"/>
          <p:cNvSpPr/>
          <p:nvPr/>
        </p:nvSpPr>
        <p:spPr>
          <a:xfrm>
            <a:off x="1523993" y="576649"/>
            <a:ext cx="403661" cy="4186743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9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53561" y="510944"/>
            <a:ext cx="8236867" cy="507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1100"/>
              </a:spcBef>
            </a:pP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O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Documento de Formalização de Demanda (DFD) é um dos pilares da nova Lei de Licitações, estabelecendo um processo mais </a:t>
            </a:r>
            <a:r>
              <a:rPr lang="pt-BR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transparente e eficiente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para a contratação de serviços e aquisição de bens pelo poder público. O DFD é um documento preparatório que </a:t>
            </a:r>
            <a:r>
              <a:rPr lang="pt-BR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detalha as necessidades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 de um órgão público antes da abertura de um processo licitatório. Ele serve como um instrumento de planejamento que assegura a </a:t>
            </a:r>
            <a:r>
              <a:rPr lang="pt-BR" b="1" u="sng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definição clara dos objetivos, requisitos e critérios de seleção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para a contratação desejada</a:t>
            </a: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1100"/>
              </a:spcBef>
            </a:pP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Todos </a:t>
            </a: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os processos de contratação de bens, obras e serviços, incluídos os serviços de engenharia, deverão ser iniciados com o Documento de Formalização da Demanda – DFD, instrumento que contém o detalhamento da necessidade do setor requisitante da solução a ser atendida pela contratação</a:t>
            </a:r>
            <a:r>
              <a:rPr lang="pt-BR" dirty="0" smtClean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1100"/>
              </a:spcBef>
            </a:pPr>
            <a:r>
              <a:rPr lang="pt-BR" dirty="0">
                <a:solidFill>
                  <a:schemeClr val="tx1"/>
                </a:solidFill>
                <a:highlight>
                  <a:srgbClr val="FFFFFF"/>
                </a:highlight>
                <a:latin typeface="Garamond" panose="02020404030301010803" pitchFamily="18" charset="0"/>
              </a:rPr>
              <a:t>	De acordo com o inciso IV do art. 2º do Decreto nº 10.947, de 25 de janeiro de 2022, o Documento de Formalização de Demanda (DFD) é o documento que fundamenta o plano de contratações anual, em que a área requisitante evidencia e detalha a necessidade de contratação.</a:t>
            </a:r>
          </a:p>
          <a:p>
            <a:pPr lvl="0" algn="just">
              <a:lnSpc>
                <a:spcPct val="150000"/>
              </a:lnSpc>
              <a:spcBef>
                <a:spcPts val="1100"/>
              </a:spcBef>
            </a:pPr>
            <a:endParaRPr lang="pt-BR" dirty="0" smtClean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  <a:p>
            <a:pPr lvl="0">
              <a:spcBef>
                <a:spcPts val="1100"/>
              </a:spcBef>
            </a:pPr>
            <a:endParaRPr lang="pt-BR" sz="2000" b="1" dirty="0">
              <a:solidFill>
                <a:schemeClr val="tx1"/>
              </a:solidFill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53561" y="299258"/>
            <a:ext cx="7135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Garamond" panose="02020404030301010803" pitchFamily="18" charset="0"/>
              </a:rPr>
              <a:t>DOCUMENTO DE FORMALIZAÇÃO DA DEMANDA:</a:t>
            </a:r>
            <a:endParaRPr lang="pt-BR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6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2" name="Google Shape;62;p14"/>
          <p:cNvSpPr txBox="1"/>
          <p:nvPr/>
        </p:nvSpPr>
        <p:spPr>
          <a:xfrm>
            <a:off x="117446" y="60279"/>
            <a:ext cx="820443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>
                <a:solidFill>
                  <a:schemeClr val="dk1"/>
                </a:solidFill>
                <a:highlight>
                  <a:srgbClr val="FFFFFF"/>
                </a:highlight>
              </a:rPr>
              <a:t>Documento de Formalização de Demanda - D.F.D</a:t>
            </a:r>
            <a:endParaRPr lang="pt-BR" sz="10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" name="Rolagem Vertical 8"/>
          <p:cNvSpPr/>
          <p:nvPr/>
        </p:nvSpPr>
        <p:spPr>
          <a:xfrm>
            <a:off x="-67112" y="1842465"/>
            <a:ext cx="1849767" cy="1504742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50851">
              <a:buClrTx/>
            </a:pPr>
            <a:r>
              <a:rPr lang="pt-BR" sz="1200" b="1" kern="1200" dirty="0" smtClean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DOCUMENTO DE FORMALIZAÇÃO DE DEMANDA - D.F.D</a:t>
            </a:r>
            <a:endParaRPr lang="pt-BR" sz="1200" b="1" kern="1200" dirty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954635" y="440422"/>
            <a:ext cx="6697659" cy="14020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chemeClr val="tx1"/>
                </a:solidFill>
                <a:latin typeface="Garamond" panose="02020404030301010803" pitchFamily="18" charset="0"/>
              </a:rPr>
              <a:t>Elemento obrigatório e o primeiro documento para dar início a um processo de aquisição de produtos ou </a:t>
            </a:r>
            <a:r>
              <a:rPr lang="pt-B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serviços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fazendo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parte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portanto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, da construção do processo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 compras e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contratação do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serviço, em </a:t>
            </a:r>
            <a:r>
              <a:rPr lang="pt-BR" dirty="0">
                <a:solidFill>
                  <a:schemeClr val="tx1"/>
                </a:solidFill>
                <a:latin typeface="Garamond" panose="02020404030301010803" pitchFamily="18" charset="0"/>
              </a:rPr>
              <a:t>que a área requisitante evidencia e detalha a necessidade de </a:t>
            </a:r>
            <a:r>
              <a:rPr lang="pt-BR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contratação.</a:t>
            </a:r>
          </a:p>
          <a:p>
            <a:pPr algn="just"/>
            <a:r>
              <a:rPr lang="pt-B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A </a:t>
            </a:r>
            <a:r>
              <a:rPr lang="pt-BR" b="1" u="sng" dirty="0">
                <a:solidFill>
                  <a:schemeClr val="tx1"/>
                </a:solidFill>
                <a:latin typeface="Garamond" panose="02020404030301010803" pitchFamily="18" charset="0"/>
              </a:rPr>
              <a:t>fase </a:t>
            </a:r>
            <a:r>
              <a:rPr lang="pt-BR" b="1" u="sng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 Planejamento </a:t>
            </a:r>
            <a:r>
              <a:rPr lang="pt-BR" b="1" u="sng" dirty="0">
                <a:solidFill>
                  <a:schemeClr val="tx1"/>
                </a:solidFill>
                <a:latin typeface="Garamond" panose="02020404030301010803" pitchFamily="18" charset="0"/>
              </a:rPr>
              <a:t>da Contratação terá início com o recebimento deste documento </a:t>
            </a:r>
            <a:r>
              <a:rPr lang="pt-BR" b="1" u="sng" dirty="0" smtClean="0">
                <a:solidFill>
                  <a:schemeClr val="tx1"/>
                </a:solidFill>
                <a:latin typeface="Garamond" panose="02020404030301010803" pitchFamily="18" charset="0"/>
              </a:rPr>
              <a:t>pelo,</a:t>
            </a:r>
            <a:r>
              <a:rPr lang="pt-BR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Área </a:t>
            </a:r>
            <a:r>
              <a:rPr lang="pt-BR" b="1" dirty="0">
                <a:solidFill>
                  <a:schemeClr val="tx1"/>
                </a:solidFill>
                <a:latin typeface="Garamond" panose="02020404030301010803" pitchFamily="18" charset="0"/>
              </a:rPr>
              <a:t>Requisitante da solução.</a:t>
            </a:r>
          </a:p>
        </p:txBody>
      </p:sp>
      <p:sp>
        <p:nvSpPr>
          <p:cNvPr id="2" name="Retângulo Arredondado 1"/>
          <p:cNvSpPr/>
          <p:nvPr/>
        </p:nvSpPr>
        <p:spPr>
          <a:xfrm>
            <a:off x="1944141" y="1992085"/>
            <a:ext cx="6708153" cy="25971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lphaLcParenR"/>
            </a:pPr>
            <a:endParaRPr lang="pt-BR" sz="12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28600" indent="-228600">
              <a:buAutoNum type="alphaLcParenR"/>
            </a:pPr>
            <a:endParaRPr lang="pt-BR" sz="12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28600" indent="-228600" algn="just">
              <a:buAutoNum type="alphaLcParenR"/>
            </a:pP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Unidade demandante;</a:t>
            </a:r>
          </a:p>
          <a:p>
            <a:pPr marL="228600" indent="-228600" algn="just">
              <a:buAutoNum type="alphaLcParenR"/>
            </a:pP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Responsável pela demanda (nome, </a:t>
            </a:r>
            <a:r>
              <a:rPr lang="pt-BR" sz="12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email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e telefone);</a:t>
            </a:r>
          </a:p>
          <a:p>
            <a:pPr marL="228600" indent="-228600" algn="just">
              <a:buAutoNum type="alphaLcParenR"/>
            </a:pP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Objeto;</a:t>
            </a:r>
          </a:p>
          <a:p>
            <a:pPr marL="228600" indent="-228600" algn="just">
              <a:buAutoNum type="alphaLcParenR"/>
            </a:pP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Natureza (Material de consumo, bem permanente, equipamento, serviço, etc.)</a:t>
            </a:r>
          </a:p>
          <a:p>
            <a:pPr marL="228600" indent="-228600" algn="just">
              <a:buAutoNum type="alphaLcParenR"/>
            </a:pP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Justificativa da necessidade da contratação;</a:t>
            </a:r>
          </a:p>
          <a:p>
            <a:pPr marL="228600" indent="-228600" algn="just">
              <a:buAutoNum type="alphaLcParenR"/>
            </a:pP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Descrição do item;</a:t>
            </a:r>
          </a:p>
          <a:p>
            <a:pPr marL="228600" indent="-228600" algn="just">
              <a:buAutoNum type="alphaLcParenR"/>
            </a:pP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Quantidade de serviço ou produtos a serem adquiridos;</a:t>
            </a:r>
          </a:p>
          <a:p>
            <a:pPr marL="228600" indent="-228600" algn="just">
              <a:buAutoNum type="alphaLcParenR"/>
            </a:pP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Estimativa de despesa total;</a:t>
            </a:r>
          </a:p>
          <a:p>
            <a:pPr marL="228600" indent="-228600" algn="just">
              <a:buAutoNum type="alphaLcParenR"/>
            </a:pP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Previsão da data em que deve ser iniciar a prestação dos serviços ou recebimento dos produtos;</a:t>
            </a:r>
          </a:p>
          <a:p>
            <a:pPr marL="228600" indent="-228600" algn="just">
              <a:buAutoNum type="alphaLcParenR"/>
            </a:pP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Indicação do servidor ou servidores para compor a equipe que elaborará os estudos preliminares e, se o caso, quem exercerá a fiscalização; e</a:t>
            </a:r>
          </a:p>
          <a:p>
            <a:pPr marL="228600" indent="-228600" algn="just">
              <a:buAutoNum type="alphaLcParenR"/>
            </a:pP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Alinhamento estratégico da contratação, conforme o Plano Estratégico Institucional,  plano de logística sustentável e o Planejamento Estratégico de tecnologia da informação e comunicação e outros.</a:t>
            </a:r>
          </a:p>
          <a:p>
            <a:pPr marL="228600" indent="-228600">
              <a:buAutoNum type="alphaLcParenR"/>
            </a:pPr>
            <a:endParaRPr lang="pt-BR" sz="12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228600" indent="-228600">
              <a:buAutoNum type="alphaLcParenR"/>
            </a:pPr>
            <a:endParaRPr lang="pt-BR" sz="9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5" name="Conector de Seta Reta 4"/>
          <p:cNvCxnSpPr>
            <a:stCxn id="9" idx="3"/>
            <a:endCxn id="3" idx="1"/>
          </p:cNvCxnSpPr>
          <p:nvPr/>
        </p:nvCxnSpPr>
        <p:spPr>
          <a:xfrm flipV="1">
            <a:off x="1594562" y="1141444"/>
            <a:ext cx="360073" cy="145339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>
            <a:stCxn id="9" idx="3"/>
          </p:cNvCxnSpPr>
          <p:nvPr/>
        </p:nvCxnSpPr>
        <p:spPr>
          <a:xfrm>
            <a:off x="1594562" y="2594836"/>
            <a:ext cx="258731" cy="66271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71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10601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55372" y="296562"/>
            <a:ext cx="87815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b="1" dirty="0">
              <a:latin typeface="Garamond" panose="02020404030301010803" pitchFamily="18" charset="0"/>
            </a:endParaRPr>
          </a:p>
          <a:p>
            <a:pPr lvl="0"/>
            <a:r>
              <a:rPr lang="pt-BR" b="1" dirty="0">
                <a:latin typeface="Garamond" panose="02020404030301010803" pitchFamily="18" charset="0"/>
              </a:rPr>
              <a:t/>
            </a:r>
            <a:br>
              <a:rPr lang="pt-BR" b="1" dirty="0">
                <a:latin typeface="Garamond" panose="02020404030301010803" pitchFamily="18" charset="0"/>
              </a:rPr>
            </a:br>
            <a:endParaRPr lang="pt-BR" sz="1600" b="1" dirty="0">
              <a:highlight>
                <a:srgbClr val="FFFFFF"/>
              </a:highlight>
              <a:latin typeface="Garamond" panose="020204040303010108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5761" y="407324"/>
            <a:ext cx="6469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Garamond" panose="02020404030301010803" pitchFamily="18" charset="0"/>
              </a:rPr>
              <a:t> 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8279" y="296562"/>
            <a:ext cx="873802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Garamond" panose="02020404030301010803" pitchFamily="18" charset="0"/>
              </a:rPr>
              <a:t>PLANO DE CONTRATAÇÃO ANUAL – PCA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O </a:t>
            </a:r>
            <a:r>
              <a:rPr lang="pt-BR" dirty="0">
                <a:latin typeface="Garamond" panose="02020404030301010803" pitchFamily="18" charset="0"/>
              </a:rPr>
              <a:t>Plano de Contratação Anual (PCA) é um documento que </a:t>
            </a:r>
            <a:r>
              <a:rPr lang="pt-BR" b="1" u="sng" dirty="0">
                <a:latin typeface="Garamond" panose="02020404030301010803" pitchFamily="18" charset="0"/>
              </a:rPr>
              <a:t>consolida todas as contratações </a:t>
            </a:r>
            <a:r>
              <a:rPr lang="pt-BR" dirty="0">
                <a:latin typeface="Garamond" panose="02020404030301010803" pitchFamily="18" charset="0"/>
              </a:rPr>
              <a:t>que um órgão ou entidade planeja </a:t>
            </a:r>
            <a:r>
              <a:rPr lang="pt-BR" b="1" u="sng" dirty="0">
                <a:latin typeface="Garamond" panose="02020404030301010803" pitchFamily="18" charset="0"/>
              </a:rPr>
              <a:t>realizar ou prorrogar </a:t>
            </a:r>
            <a:r>
              <a:rPr lang="pt-BR" dirty="0">
                <a:latin typeface="Garamond" panose="02020404030301010803" pitchFamily="18" charset="0"/>
              </a:rPr>
              <a:t>no ano seguinte, abrangendo bens, serviços, obras e soluções de tecnologia da informação. É uma </a:t>
            </a:r>
            <a:r>
              <a:rPr lang="pt-BR" b="1" u="sng" dirty="0">
                <a:latin typeface="Garamond" panose="02020404030301010803" pitchFamily="18" charset="0"/>
              </a:rPr>
              <a:t>ferramenta essencial para o planejamento das contratações públicas</a:t>
            </a:r>
            <a:r>
              <a:rPr lang="pt-BR" dirty="0">
                <a:latin typeface="Garamond" panose="02020404030301010803" pitchFamily="18" charset="0"/>
              </a:rPr>
              <a:t>, permitindo uma visão antecipada das necessidades e demandas da organização</a:t>
            </a:r>
            <a:r>
              <a:rPr lang="pt-BR" dirty="0" smtClean="0">
                <a:latin typeface="Garamond" panose="02020404030301010803" pitchFamily="18" charset="0"/>
              </a:rPr>
              <a:t>.</a:t>
            </a: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r>
              <a:rPr lang="pt-BR" b="1" dirty="0" smtClean="0">
                <a:latin typeface="Garamond" panose="02020404030301010803" pitchFamily="18" charset="0"/>
              </a:rPr>
              <a:t>Elaboração </a:t>
            </a:r>
            <a:r>
              <a:rPr lang="pt-BR" b="1" dirty="0">
                <a:latin typeface="Garamond" panose="02020404030301010803" pitchFamily="18" charset="0"/>
              </a:rPr>
              <a:t>e Objetivo</a:t>
            </a:r>
            <a:r>
              <a:rPr lang="pt-BR" b="1" dirty="0" smtClean="0">
                <a:latin typeface="Garamond" panose="02020404030301010803" pitchFamily="18" charset="0"/>
              </a:rPr>
              <a:t>:</a:t>
            </a:r>
          </a:p>
          <a:p>
            <a:pPr algn="just"/>
            <a:endParaRPr lang="pt-BR" b="1" dirty="0">
              <a:latin typeface="Garamond" panose="02020404030301010803" pitchFamily="18" charset="0"/>
            </a:endParaRP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O </a:t>
            </a:r>
            <a:r>
              <a:rPr lang="pt-BR" dirty="0">
                <a:latin typeface="Garamond" panose="02020404030301010803" pitchFamily="18" charset="0"/>
              </a:rPr>
              <a:t>PCA é elaborado pelos órgãos responsáveis pelo planejamento de cada ente federativo. </a:t>
            </a: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Tem </a:t>
            </a:r>
            <a:r>
              <a:rPr lang="pt-BR" dirty="0">
                <a:latin typeface="Garamond" panose="02020404030301010803" pitchFamily="18" charset="0"/>
              </a:rPr>
              <a:t>como objetivo racionalizar as contratações, garantir o alinhamento com o planejamento estratégico e subsidiar a elaboração das leis </a:t>
            </a:r>
            <a:r>
              <a:rPr lang="pt-BR" dirty="0" smtClean="0">
                <a:latin typeface="Garamond" panose="02020404030301010803" pitchFamily="18" charset="0"/>
              </a:rPr>
              <a:t>orçamentárias</a:t>
            </a:r>
            <a:r>
              <a:rPr lang="pt-BR" dirty="0" smtClean="0">
                <a:latin typeface="Garamond" panose="02020404030301010803" pitchFamily="18" charset="0"/>
              </a:rPr>
              <a:t>; </a:t>
            </a:r>
            <a:r>
              <a:rPr lang="pt-BR" b="1" u="sng" dirty="0" smtClean="0">
                <a:latin typeface="Garamond" panose="02020404030301010803" pitchFamily="18" charset="0"/>
              </a:rPr>
              <a:t>c</a:t>
            </a:r>
            <a:r>
              <a:rPr lang="pt-BR" b="1" u="sng" dirty="0" smtClean="0">
                <a:latin typeface="Garamond" panose="02020404030301010803" pitchFamily="18" charset="0"/>
              </a:rPr>
              <a:t>ontribui </a:t>
            </a:r>
            <a:r>
              <a:rPr lang="pt-BR" b="1" u="sng" dirty="0">
                <a:latin typeface="Garamond" panose="02020404030301010803" pitchFamily="18" charset="0"/>
              </a:rPr>
              <a:t>para a transparência e aprimoramento da governança pública. </a:t>
            </a:r>
            <a:endParaRPr lang="pt-BR" b="1" u="sng" dirty="0" smtClean="0">
              <a:latin typeface="Garamond" panose="02020404030301010803" pitchFamily="18" charset="0"/>
            </a:endParaRP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r>
              <a:rPr lang="pt-BR" b="1" dirty="0">
                <a:latin typeface="Garamond" panose="02020404030301010803" pitchFamily="18" charset="0"/>
              </a:rPr>
              <a:t>Benefícios:</a:t>
            </a: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Redução </a:t>
            </a:r>
            <a:r>
              <a:rPr lang="pt-BR" dirty="0">
                <a:latin typeface="Garamond" panose="02020404030301010803" pitchFamily="18" charset="0"/>
              </a:rPr>
              <a:t>de desperdícios e falhas.</a:t>
            </a: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Melhor </a:t>
            </a:r>
            <a:r>
              <a:rPr lang="pt-BR" dirty="0">
                <a:latin typeface="Garamond" panose="02020404030301010803" pitchFamily="18" charset="0"/>
              </a:rPr>
              <a:t>gestão de aquisições e contratos.</a:t>
            </a: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Maior </a:t>
            </a:r>
            <a:r>
              <a:rPr lang="pt-BR" dirty="0">
                <a:latin typeface="Garamond" panose="02020404030301010803" pitchFamily="18" charset="0"/>
              </a:rPr>
              <a:t>realismo na elaboração dos orçamentos.</a:t>
            </a: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	Facilitação </a:t>
            </a:r>
            <a:r>
              <a:rPr lang="pt-BR" dirty="0">
                <a:latin typeface="Garamond" panose="02020404030301010803" pitchFamily="18" charset="0"/>
              </a:rPr>
              <a:t>do planejamento, controle de prazos e transparência das contratações. </a:t>
            </a:r>
          </a:p>
        </p:txBody>
      </p:sp>
    </p:spTree>
    <p:extLst>
      <p:ext uri="{BB962C8B-B14F-4D97-AF65-F5344CB8AC3E}">
        <p14:creationId xmlns:p14="http://schemas.microsoft.com/office/powerpoint/2010/main" val="38804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23086"/>
            <a:ext cx="9143990" cy="51435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2" name="Google Shape;62;p14"/>
          <p:cNvSpPr txBox="1"/>
          <p:nvPr/>
        </p:nvSpPr>
        <p:spPr>
          <a:xfrm>
            <a:off x="117446" y="60279"/>
            <a:ext cx="820443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PLANO DE CONTRATAÇÃO ANUAL (DECRETO Nº 10.947/2022)</a:t>
            </a:r>
            <a:endParaRPr lang="pt-BR" sz="10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" name="Rolagem Vertical 8"/>
          <p:cNvSpPr/>
          <p:nvPr/>
        </p:nvSpPr>
        <p:spPr>
          <a:xfrm>
            <a:off x="-103155" y="1842465"/>
            <a:ext cx="1779081" cy="1504742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50851">
              <a:buClrTx/>
            </a:pPr>
            <a:r>
              <a:rPr lang="pt-BR" sz="1200" b="1" kern="1200" dirty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PLANO DE CONTRATAÇÃO ANUAL </a:t>
            </a:r>
            <a:r>
              <a:rPr lang="pt-BR" sz="1200" b="1" kern="1200" dirty="0" smtClean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(PCA)</a:t>
            </a:r>
            <a:endParaRPr lang="pt-BR" sz="1200" b="1" kern="1200" dirty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1885736" y="2530280"/>
            <a:ext cx="7084497" cy="19464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Art. 12. No processo licitatório, observar-se-á o seguinte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</a:p>
          <a:p>
            <a:pPr algn="just"/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(...)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VII – a partir de documentos de formalização de demandas, os órgãos responsáveis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pelo planejamento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de cada ente federativo </a:t>
            </a:r>
            <a:r>
              <a:rPr lang="pt-BR" sz="1200" b="1" dirty="0">
                <a:solidFill>
                  <a:schemeClr val="tx1"/>
                </a:solidFill>
                <a:latin typeface="Garamond" panose="02020404030301010803" pitchFamily="18" charset="0"/>
              </a:rPr>
              <a:t>poderão, na forma de regulamento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, elaborar </a:t>
            </a:r>
            <a:r>
              <a:rPr lang="pt-BR" sz="1200" b="1" dirty="0">
                <a:solidFill>
                  <a:schemeClr val="tx1"/>
                </a:solidFill>
                <a:latin typeface="Garamond" panose="02020404030301010803" pitchFamily="18" charset="0"/>
              </a:rPr>
              <a:t>plano </a:t>
            </a:r>
            <a:r>
              <a:rPr lang="pt-BR" sz="12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de contratações </a:t>
            </a:r>
            <a:r>
              <a:rPr lang="pt-BR" sz="1200" b="1" dirty="0">
                <a:solidFill>
                  <a:schemeClr val="tx1"/>
                </a:solidFill>
                <a:latin typeface="Garamond" panose="02020404030301010803" pitchFamily="18" charset="0"/>
              </a:rPr>
              <a:t>anual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, com o objetivo de racionalizar as contratações dos órgãos e entidades sob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sua competência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, garantir o alinhamento com o seu planejamento estratégico e subsidiar a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elaboração das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respectivas leis orçamentárias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algn="just"/>
            <a:endParaRPr lang="pt-BR" sz="12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§ 1º O plano de contratações anual de que trata o inciso VII do caput deste artigo deverá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ser divulgado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e mantido à disposição do público em sítio eletrônico oficial e será observado pelo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ente federativo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na realização de licitações e na execução dos contratos.</a:t>
            </a:r>
          </a:p>
        </p:txBody>
      </p:sp>
      <p:sp>
        <p:nvSpPr>
          <p:cNvPr id="2" name="Retângulo Arredondado 1"/>
          <p:cNvSpPr/>
          <p:nvPr/>
        </p:nvSpPr>
        <p:spPr>
          <a:xfrm>
            <a:off x="1919292" y="1523874"/>
            <a:ext cx="7050941" cy="6330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O Decreto 10.947/2022,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regulamenta o inciso VII do caput do art. 12 da Lei nº 14.133, de 1º de abril de 2021, para dispor sobre o plano de contratações anual e instituir o Sistema de Planejamento e Gerenciamento de Contratações - PGC, no âmbito da administração pública federal direta, autárquica e fundacional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1921089" y="664914"/>
            <a:ext cx="7084497" cy="6043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Plano </a:t>
            </a:r>
            <a:r>
              <a:rPr lang="pt-BR" sz="1200" b="1" dirty="0">
                <a:solidFill>
                  <a:schemeClr val="tx1"/>
                </a:solidFill>
                <a:latin typeface="Garamond" panose="02020404030301010803" pitchFamily="18" charset="0"/>
              </a:rPr>
              <a:t>de </a:t>
            </a:r>
            <a:r>
              <a:rPr lang="pt-BR" sz="12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Contratações Anual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-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Documento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que consolida as demandas que o órgão ou a entidade planeja contratar no exercício subsequente ao de sua elaboração;</a:t>
            </a:r>
          </a:p>
        </p:txBody>
      </p:sp>
      <p:cxnSp>
        <p:nvCxnSpPr>
          <p:cNvPr id="7" name="Conector de Seta Reta 6"/>
          <p:cNvCxnSpPr>
            <a:stCxn id="9" idx="3"/>
          </p:cNvCxnSpPr>
          <p:nvPr/>
        </p:nvCxnSpPr>
        <p:spPr>
          <a:xfrm flipV="1">
            <a:off x="1487833" y="1057732"/>
            <a:ext cx="330091" cy="153710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stCxn id="9" idx="3"/>
          </p:cNvCxnSpPr>
          <p:nvPr/>
        </p:nvCxnSpPr>
        <p:spPr>
          <a:xfrm flipV="1">
            <a:off x="1487833" y="2114550"/>
            <a:ext cx="330091" cy="480286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stCxn id="9" idx="3"/>
          </p:cNvCxnSpPr>
          <p:nvPr/>
        </p:nvCxnSpPr>
        <p:spPr>
          <a:xfrm>
            <a:off x="1487833" y="2594836"/>
            <a:ext cx="366134" cy="135667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39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086"/>
            <a:ext cx="9143990" cy="51435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2" name="Google Shape;62;p14"/>
          <p:cNvSpPr txBox="1"/>
          <p:nvPr/>
        </p:nvSpPr>
        <p:spPr>
          <a:xfrm>
            <a:off x="117446" y="60279"/>
            <a:ext cx="820443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dk1"/>
                </a:solidFill>
                <a:highlight>
                  <a:srgbClr val="FFFFFF"/>
                </a:highlight>
              </a:rPr>
              <a:t>PLANO DE CONTRATAÇÃO ANUAL (DECRETO Nº 10.947/2022)</a:t>
            </a:r>
            <a:endParaRPr lang="pt-BR" sz="105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9" name="Rolagem Vertical 8"/>
          <p:cNvSpPr/>
          <p:nvPr/>
        </p:nvSpPr>
        <p:spPr>
          <a:xfrm>
            <a:off x="-67112" y="1842465"/>
            <a:ext cx="1715543" cy="1504742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 w="25400" cap="flat" cmpd="sng" algn="ctr">
            <a:solidFill>
              <a:schemeClr val="accent4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50851">
              <a:buClrTx/>
            </a:pPr>
            <a:r>
              <a:rPr lang="pt-BR" sz="1200" b="1" kern="1200" dirty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PLANO DE CONTRATAÇÃO ANUAL </a:t>
            </a:r>
            <a:r>
              <a:rPr lang="pt-BR" sz="1200" b="1" kern="1200" dirty="0" smtClean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rPr>
              <a:t>(PCA)</a:t>
            </a:r>
            <a:endParaRPr lang="pt-BR" sz="1200" b="1" kern="1200" dirty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" name="Retângulo Arredondado 1"/>
          <p:cNvSpPr/>
          <p:nvPr/>
        </p:nvSpPr>
        <p:spPr>
          <a:xfrm>
            <a:off x="1870740" y="1670315"/>
            <a:ext cx="7050941" cy="216747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Art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. 5º  A elaboração do plano de contratações anual pelos órgãos e pelas entidades tem como </a:t>
            </a:r>
            <a:r>
              <a:rPr lang="pt-BR" sz="1200" b="1" dirty="0">
                <a:solidFill>
                  <a:schemeClr val="tx1"/>
                </a:solidFill>
                <a:latin typeface="Garamond" panose="02020404030301010803" pitchFamily="18" charset="0"/>
              </a:rPr>
              <a:t>objetivos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:</a:t>
            </a:r>
          </a:p>
          <a:p>
            <a:pPr algn="just"/>
            <a:endParaRPr lang="pt-BR" sz="12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I - racionalizar as contratações das unidades administrativas de sua competência, por meio da promoção de contratações centralizadas e compartilhadas, a fim de obter economia de escala, padronização de produtos e serviços e redução de custos processuais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  <a:endParaRPr lang="pt-BR" sz="12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II - garantir o alinhamento com o planejamento estratégico, o plano diretor de logística sustentável e outros instrumentos de governança existentes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  <a:endParaRPr lang="pt-BR" sz="12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III - subsidiar a elaboração das leis orçamentárias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;</a:t>
            </a:r>
            <a:endParaRPr lang="pt-BR" sz="12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IV - evitar o fracionamento de despesas; </a:t>
            </a:r>
            <a:r>
              <a:rPr lang="pt-BR" sz="12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e</a:t>
            </a:r>
            <a:endParaRPr lang="pt-BR" sz="12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V - sinalizar intenções ao mercado fornecedor, de forma a aumentar o diálogo potencial com o mercado e incrementar a competitividade.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1870740" y="528329"/>
            <a:ext cx="6933500" cy="94466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O Plano de Contratação Anual (PCA) é um documento que </a:t>
            </a:r>
            <a:r>
              <a:rPr lang="pt-BR" sz="1200" b="1" dirty="0">
                <a:solidFill>
                  <a:schemeClr val="tx1"/>
                </a:solidFill>
                <a:latin typeface="Garamond" panose="02020404030301010803" pitchFamily="18" charset="0"/>
              </a:rPr>
              <a:t>reúne todas as contratações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que uma entidade ou órgão pretende realizar no ano seguinte. Ele inclui bens, serviços, obras e soluções de tecnologia da informação. </a:t>
            </a:r>
          </a:p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O PCA é uma </a:t>
            </a:r>
            <a:r>
              <a:rPr lang="pt-BR" sz="1200" b="1" dirty="0">
                <a:solidFill>
                  <a:schemeClr val="tx1"/>
                </a:solidFill>
                <a:latin typeface="Garamond" panose="02020404030301010803" pitchFamily="18" charset="0"/>
              </a:rPr>
              <a:t>ferramenta de governança 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que ajuda a administração a tomar decisões. Ele também permite que o mercado fornecedor se prepare para participar de licitações. </a:t>
            </a:r>
          </a:p>
        </p:txBody>
      </p:sp>
      <p:sp>
        <p:nvSpPr>
          <p:cNvPr id="5" name="Retângulo Arredondado 4"/>
          <p:cNvSpPr/>
          <p:nvPr/>
        </p:nvSpPr>
        <p:spPr>
          <a:xfrm>
            <a:off x="1870743" y="4035104"/>
            <a:ext cx="7050941" cy="6207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Art. 6º  </a:t>
            </a:r>
            <a:r>
              <a:rPr lang="pt-BR" sz="1200" b="1" dirty="0">
                <a:solidFill>
                  <a:schemeClr val="tx1"/>
                </a:solidFill>
                <a:latin typeface="Garamond" panose="02020404030301010803" pitchFamily="18" charset="0"/>
              </a:rPr>
              <a:t>Até a primeira quinzena de maio de cada exercício</a:t>
            </a:r>
            <a:r>
              <a:rPr lang="pt-BR" sz="1200" dirty="0">
                <a:solidFill>
                  <a:schemeClr val="tx1"/>
                </a:solidFill>
                <a:latin typeface="Garamond" panose="02020404030301010803" pitchFamily="18" charset="0"/>
              </a:rPr>
              <a:t>, os órgãos e as entidades elaborarão os seus planos de contratações anual, os quais conterão todas as contratações que </a:t>
            </a:r>
            <a:r>
              <a:rPr lang="pt-BR" sz="1200" b="1" dirty="0">
                <a:solidFill>
                  <a:schemeClr val="tx1"/>
                </a:solidFill>
                <a:latin typeface="Garamond" panose="02020404030301010803" pitchFamily="18" charset="0"/>
              </a:rPr>
              <a:t>pretendem realizar no exercício </a:t>
            </a:r>
            <a:r>
              <a:rPr lang="pt-BR" sz="12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subsequente.</a:t>
            </a:r>
            <a:endParaRPr lang="pt-BR" sz="12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6" name="Conector de Seta Reta 5"/>
          <p:cNvCxnSpPr>
            <a:stCxn id="9" idx="3"/>
          </p:cNvCxnSpPr>
          <p:nvPr/>
        </p:nvCxnSpPr>
        <p:spPr>
          <a:xfrm flipV="1">
            <a:off x="1460338" y="1179384"/>
            <a:ext cx="410402" cy="141545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>
            <a:stCxn id="9" idx="3"/>
          </p:cNvCxnSpPr>
          <p:nvPr/>
        </p:nvCxnSpPr>
        <p:spPr>
          <a:xfrm>
            <a:off x="1460338" y="2594836"/>
            <a:ext cx="410402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>
            <a:stCxn id="9" idx="3"/>
          </p:cNvCxnSpPr>
          <p:nvPr/>
        </p:nvCxnSpPr>
        <p:spPr>
          <a:xfrm>
            <a:off x="1460338" y="2594836"/>
            <a:ext cx="335805" cy="158527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7740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